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ink/ink1.xml" ContentType="application/inkml+xml"/>
  <Override PartName="/ppt/ink/ink10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57" r:id="rId3"/>
    <p:sldId id="346" r:id="rId4"/>
    <p:sldId id="259" r:id="rId5"/>
    <p:sldId id="339" r:id="rId6"/>
    <p:sldId id="340" r:id="rId7"/>
    <p:sldId id="341" r:id="rId8"/>
    <p:sldId id="342" r:id="rId9"/>
    <p:sldId id="366" r:id="rId10"/>
    <p:sldId id="392" r:id="rId11"/>
    <p:sldId id="367" r:id="rId12"/>
    <p:sldId id="368" r:id="rId13"/>
    <p:sldId id="343" r:id="rId14"/>
    <p:sldId id="381" r:id="rId15"/>
    <p:sldId id="382" r:id="rId16"/>
    <p:sldId id="344" r:id="rId17"/>
    <p:sldId id="374" r:id="rId18"/>
    <p:sldId id="377" r:id="rId19"/>
    <p:sldId id="378" r:id="rId20"/>
    <p:sldId id="393" r:id="rId21"/>
    <p:sldId id="358" r:id="rId22"/>
    <p:sldId id="350" r:id="rId23"/>
    <p:sldId id="365" r:id="rId24"/>
    <p:sldId id="384" r:id="rId25"/>
    <p:sldId id="352" r:id="rId26"/>
    <p:sldId id="351" r:id="rId27"/>
    <p:sldId id="391" r:id="rId28"/>
    <p:sldId id="353" r:id="rId29"/>
    <p:sldId id="354" r:id="rId30"/>
    <p:sldId id="355" r:id="rId31"/>
    <p:sldId id="356" r:id="rId32"/>
    <p:sldId id="361" r:id="rId33"/>
    <p:sldId id="362" r:id="rId34"/>
    <p:sldId id="363" r:id="rId35"/>
    <p:sldId id="385" r:id="rId36"/>
    <p:sldId id="364" r:id="rId37"/>
    <p:sldId id="369" r:id="rId38"/>
    <p:sldId id="388" r:id="rId39"/>
    <p:sldId id="387" r:id="rId40"/>
    <p:sldId id="370" r:id="rId41"/>
    <p:sldId id="389" r:id="rId42"/>
    <p:sldId id="319" r:id="rId4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clrMru>
    <a:srgbClr val="FBF1E8"/>
    <a:srgbClr val="5307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92" y="6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8" Type="http://schemas.openxmlformats.org/officeDocument/2006/relationships/tableStyles" Target="tableStyles.xml"/><Relationship Id="rId47" Type="http://schemas.openxmlformats.org/officeDocument/2006/relationships/viewProps" Target="viewProps.xml"/><Relationship Id="rId46" Type="http://schemas.openxmlformats.org/officeDocument/2006/relationships/presProps" Target="presProps.xml"/><Relationship Id="rId45" Type="http://schemas.openxmlformats.org/officeDocument/2006/relationships/handoutMaster" Target="handoutMasters/handoutMaster1.xml"/><Relationship Id="rId44" Type="http://schemas.openxmlformats.org/officeDocument/2006/relationships/notesMaster" Target="notesMasters/notesMaster1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11-03T17:56:53"/>
    </inkml:context>
    <inkml:brush xml:id="br0">
      <inkml:brushProperty name="width" value="0.09701" units="cm"/>
      <inkml:brushProperty name="height" value="0.09701" units="cm"/>
      <inkml:brushProperty name="color" value="#ffc000"/>
      <inkml:brushProperty name="ignorePressure" value="0"/>
    </inkml:brush>
  </inkml:definitions>
  <inkml:trace contextRef="#ctx0" brushRef="#br0">414.000 909.000,'2.000'0.000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11-03T17:56:53"/>
    </inkml:context>
    <inkml:brush xml:id="br0">
      <inkml:brushProperty name="width" value="0.09701" units="cm"/>
      <inkml:brushProperty name="height" value="0.09701" units="cm"/>
      <inkml:brushProperty name="color" value="#ffc000"/>
      <inkml:brushProperty name="ignorePressure" value="0"/>
    </inkml:brush>
  </inkml:definitions>
  <inkml:trace contextRef="#ctx0" brushRef="#br0">519.000 907.000,'2.000'0.000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11-03T17:56:53"/>
    </inkml:context>
    <inkml:brush xml:id="br0">
      <inkml:brushProperty name="width" value="0.09701" units="cm"/>
      <inkml:brushProperty name="height" value="0.09701" units="cm"/>
      <inkml:brushProperty name="color" value="#ffc000"/>
      <inkml:brushProperty name="ignorePressure" value="0"/>
    </inkml:brush>
  </inkml:definitions>
  <inkml:trace contextRef="#ctx0" brushRef="#br0">572.000 910.000,'2.000'0.000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11-03T17:56:53"/>
    </inkml:context>
    <inkml:brush xml:id="br0">
      <inkml:brushProperty name="width" value="0.09701" units="cm"/>
      <inkml:brushProperty name="height" value="0.09701" units="cm"/>
      <inkml:brushProperty name="color" value="#ffc000"/>
      <inkml:brushProperty name="ignorePressure" value="0"/>
    </inkml:brush>
  </inkml:definitions>
  <inkml:trace contextRef="#ctx0" brushRef="#br0">642.000 901.000,'2.000'0.000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11-03T17:56:53"/>
    </inkml:context>
    <inkml:brush xml:id="br0">
      <inkml:brushProperty name="width" value="0.09701" units="cm"/>
      <inkml:brushProperty name="height" value="0.09701" units="cm"/>
      <inkml:brushProperty name="color" value="#ffc000"/>
      <inkml:brushProperty name="ignorePressure" value="0"/>
    </inkml:brush>
  </inkml:definitions>
  <inkml:trace contextRef="#ctx0" brushRef="#br0">697.000 900.000,'0.000'-1.000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11-03T17:56:53"/>
    </inkml:context>
    <inkml:brush xml:id="br0">
      <inkml:brushProperty name="width" value="0.09701" units="cm"/>
      <inkml:brushProperty name="height" value="0.09701" units="cm"/>
      <inkml:brushProperty name="color" value="#ffc000"/>
      <inkml:brushProperty name="ignorePressure" value="0"/>
    </inkml:brush>
  </inkml:definitions>
  <inkml:trace contextRef="#ctx0" brushRef="#br0">440.000 543.000,'0.009'0.000,"0.014"0.000,0.014 0.000,0.016 0.000,0.013 0.000,0.010 0.000,0.010 0.000,0.006 0.000,0.005 0.000,0.002 0.000,0.003 0.000,0.001 0.000,0.000 0.000,0.000 0.000,-0.001 0.000,-0.000 0.000,0.000 0.000,0.000 0.000,-0.002 0.000,0.001 0.000,0.000 0.000,-0.001 0.000,0.000 0.000,0.000 0.000,-0.000 0.000,0.000 0.000,0.000 0.000,0.000 0.000,-0.001 0.000,0.001 0.000,0.065 0.000,0.136 0.000,0.119 0.000,0.184 0.000,0.243 0.000,0.274 0.000,0.060 0.000,0.197 0.000,0.733 0.000,0.284 0.000,-0.134 0.000,0.082 0.000,0.018 0.000,-0.026 0.000,-0.337 0.000,-0.052 0.000,0.183 0.000,-0.121 0.000,-0.065 0.000,-0.223 0.000,-0.232 0.000,-0.227 0.000,0.005 0.000,-0.322 0.000,-0.268 0.000,-0.210 0.000,-0.158 0.000,-0.112 0.000,-0.074 0.000,-0.043 0.000,-0.024 0.000,-0.006 0.000,0.001 0.000,0.009 0.000,0.010 0.000,0.012 0.000,0.011 0.000,0.009 0.000,0.062 0.000,0.107 0.000,0.196 0.000,0.116 0.000,0.166 0.000,-0.072 0.000,0.100 0.000,0.390 0.000,0.134 0.000,-0.089 0.000,0.032 0.000,0.197 0.000,0.034 0.000,-0.332 0.000,-0.008 0.000,0.148 0.000,-0.023 0.000,-0.030 0.000,-0.030 0.000,-0.055 0.000,-0.071 0.000,0.209 0.000,-0.173 0.000,-0.170 0.000,-0.212 0.000,-0.141 0.000,-0.126 0.000,-0.103 0.000,-0.085 0.000,-0.064 0.000,-0.048 0.000,-0.033 0.000,-0.015 0.000,-0.004 0.000,0.004 0.000,0.010 0.000,0.012 0.000,0.012 0.000,0.012 0.000,0.010 0.000,0.010 0.000,0.007 0.000,0.041 0.000,0.057 0.000,0.067 0.000,-0.108 0.000,0.045 0.000,0.306 0.000,0.067 0.000,-0.164 0.000,0.042 0.000,0.383 0.000,0.009 0.000,-0.247 0.000,0.079 0.000,-0.020 0.000,2.331 0.000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11-03T17:56:53"/>
    </inkml:context>
    <inkml:brush xml:id="br0">
      <inkml:brushProperty name="width" value="0.09701" units="cm"/>
      <inkml:brushProperty name="height" value="0.09701" units="cm"/>
      <inkml:brushProperty name="color" value="#ffc000"/>
      <inkml:brushProperty name="ignorePressure" value="0"/>
    </inkml:brush>
  </inkml:definitions>
  <inkml:trace contextRef="#ctx0" brushRef="#br0">450.000 596.000,'0.029'0.011,"0.043"0.019,0.052 0.019,0.049 0.020,0.046 0.019,0.040 0.016,0.033 0.012,0.026 0.011,0.019 0.008,0.013 0.005,0.009 0.004,0.006 0.002,0.003 0.001,0.001 0.000,0.061 0.030,0.251 0.108,0.004-0.022,0.212 0.044,1.037 0.274,0.551 0.106,-0.327-0.117,0.181 0.026,0.873 0.165,0.065-0.048,-0.412-0.139,-0.100-0.070,0.181-0.029,-0.197-0.091,-1.035-0.166,-0.126-0.035,0.841 0.043,-0.478-0.085,-0.451-0.064,-0.395-0.045,-0.328-0.031,-0.256-0.019,-0.193-0.009,-0.136-0.004,-0.089 0.001,-0.035 0.003,0.002 0.004,0.023 0.005,0.034 0.004,0.039 0.003,0.038 0.004,0.034 0.002,0.028 0.003,0.025 0.001,0.009 0.000,0.033 0.002,-0.121-0.001,0.016 0.000,0.191 0.001,0.087 0.000,-0.042 0.000,0.090-0.001,0.328 0.001,0.150-0.001,-0.313-0.012,0.019-0.025,0.515-0.071,-0.041-0.024,-0.293 0.024,-0.055 0.003,2.713-0.391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11-03T17:56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1005.000 762.000,'-0.021'-0.007,"-0.031"-0.010,-0.036-0.013,-0.033-0.010,-0.031-0.011,-0.025-0.008,-0.020-0.006,-0.016-0.006,-0.010-0.004,-0.007-0.001,-0.005-0.003,-0.002 0.000,0.000 0.000,0.013 0.019,-0.052 0.007,-0.064 0.008,-0.068 0.008,-0.291 0.004,-0.107 0.011,-0.160 0.006,-0.390 0.031,-0.155 0.049,-0.110 0.052,0.397-0.017,0.004 0.005,-0.320 0.023,-0.008-0.011,0.037-0.016,-0.034-0.011,0.165-0.021,0.235-0.021,0.210 0.014,0.090 0.040,0.061 0.027,0.107 0.007,0.098-0.004,0.087-0.013,0.073-0.016,0.049-0.018,0.035-0.015,0.072-0.026,-0.034-0.009,-0.094-0.003,-0.050-0.009,-0.046-0.007,0.090 0.020,-0.291 0.086,-0.081 0.070,0.031 0.022,-0.051 0.036,-0.046 0.031,0.186-0.065,-0.327 0.090,-0.009-0.019,0.011-0.029,0.302-0.096,-0.428 0.059,0.057-0.046,0.050-0.034,0.165-0.038,0.172-0.029,0.161-0.021,0.142-0.015,0.115-0.009,0.093-0.006,0.068-0.002,0.048-0.001,0.033 0.001,0.019 0.002,0.010 0.001,0.003 0.003,-0.001 0.001,-0.004 0.002,-0.004 0.001,-0.006 0.000,-0.005 0.002,-0.004-0.000,-0.004 0.000,-0.003 0.001,-0.003 0.000,0.000-0.001,-0.002 0.001,-0.001-0.001,0.000 0.001,0.000-0.001,0.000 0.001,0.000-0.001,-0.000 0.001,0.000-0.001,0.028 0.005,0.044 0.010,0.050 0.014,0.050 0.012,0.048 0.012,0.042 0.011,0.035 0.009,0.029 0.007,-0.065-0.036,0.052-0.003,0.194 0.011,0.100-0.012,-0.079-0.005,0.058 0.024,0.220 0.050,0.001 0.007,-0.031-0.003,-0.052-0.011,-0.120-0.027,-0.032-0.015,0.089 0.003,-0.058-0.023,-0.057-0.017,0.006 0.029,-0.034 0.053,-0.144-0.012,0.011 0.029,0.021 0.028,0.060 0.038,-0.005-0.003,-0.017-0.015,-0.023-0.022,0.035-0.003,-0.051-0.037,-0.050-0.035,-0.048-0.030,-0.040-0.025,-0.034-0.019,0.010 0.008,0.023 0.022,0.037 0.031,0.038 0.033,-0.049-0.030,0.065-0.001,0.171 0.015,0.050-0.013,-0.221-0.044,0.012-0.006,0.168 0.005,0.054-0.010,0.010 0.016,-0.019 0.030,0.142 0.071,-0.110 0.009,-0.120-0.007,-0.114-0.017,-0.101-0.021,-0.084-0.022,-0.066-0.020,-0.050-0.018,-0.035-0.014,-0.022-0.010,-0.015-0.010,-0.007-0.004,-0.001-0.005,-0.001-0.001,0.004-0.001,0.002-0.001,0.005 0.001,0.002 0.000,0.004 0.001,0.002 0.001,0.002 0.000,0.001 0.001,0.001 0.000,0.001 0.000,0.000 0.001,0.001-0.001,-0.001 0.001,0.001 0.000,-0.001 0.000,0.001-0.000,-0.001 0.000,0.000 0.000,0.000 0.000,0.000 0.000,0.000 0.000,-0.000-0.000,0.000-0.001,-0.001 0.001,0.001 0.000,0.000 0.000,0.000 0.000,-0.000-0.000,-0.001-0.001,0.001 0.001,0.000 0.000,0.000 0.000,0.000 0.000,-0.000-0.000,0.053-0.003,0.083-0.002,0.094-0.003,0.047 0.025,0.099 0.047,0.243 0.103,0.126 0.077,-0.293-0.112,0.365 0.078,0.098-0.011,-0.074-0.017,0.006 0.018,0.343 0.134,-0.007 0.044,-0.306-0.091,-0.067-0.021,-0.073-0.030,1.851 0.557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11-03T17:56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1025.000 754.000,'0.000'0.012,"0.000"0.019,0.000 0.021,0.000 0.020,0.000 0.019,0.000 0.016,0.000 0.012,0.000 0.011,0.000 0.006,0.000 0.006,0.000 0.003,0.000 0.001,0.000 0.001,0.000-0.000,0.000 0.000,0.000 0.000,0.000-0.001,0.000-0.001,0.000-0.001,0.000 0.000,0.000 0.000,0.000 0.007,0.000 0.047,0.000 0.056,0.000 0.060,0.000 0.057,0.000 0.037,0.000 0.035,0.000-0.122,0.000 0.037,0.000 0.286,0.000 0.092,0.000-0.117,0.000 0.050,0.000 0.301,0.000 0.106,0.000-0.198,0.000 0.035,0.000 0.334,0.000-0.016,0.000-0.049,0.000-0.682,0.000 0.588,0.000-0.058,0.000-0.254,0.000-0.010,0.000 0.190,0.000-0.047,0.018-0.236,0.031-0.032,0.075 0.256,0.020-0.097,0.001-0.099,-0.013-0.092,-0.017-0.079,-0.022-0.065,-0.021-0.052,-0.018-0.039,-0.016-0.026,-0.017-0.089,-0.007 0.009,-0.004 0.080,-0.005 0.044,-0.004 0.047,-0.001-0.227,-0.002 0.416,-0.001 0.125,-0.001-0.029,-0.000 0.028,0.001-0.088,0.000 0.000,-0.001 0.177,0.001-0.027,-0.006 2.475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6-11-03T17:56:5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786.000 682.000,'-0.011'0.000,"-0.016"0.000,-0.018 0.000,-0.018 0.000,-0.017 0.000,-0.013 0.000,-0.011 0.000,-0.010 0.000,-0.005 0.000,-0.005 0.000,-0.002 0.000,-0.002 0.000,-0.001 0.000,0.000 0.000,0.000 0.000,0.001 0.000,0.001 0.000,0.000 0.000,0.000 0.000,0.001 0.000,0.000 0.000,0.001 0.000,0.000 0.000,0.000 0.000,-0.019 0.021,-0.055 0.035,-0.069 0.040,0.034 0.006,-0.035 0.036,-0.222 0.106,-0.106 0.010,-0.097-0.011,0.552-0.189,-0.584 0.305,-0.043 0.089,0.144-0.080,-0.033 0.002,-0.095 0.060,0.034 0.009,0.034-0.014,0.035-0.031,-0.043 0.059,0.038 0.038,-0.030 0.115,0.113-0.009,0.118-0.027,0.101-0.068,0.048-0.033,0.028-0.031,0.048-0.079,0.002-0.016,-0.005-0.011,0.049-0.088,-0.181 0.202,-0.017-0.005,0.008-0.025,0.021-0.036,0.026-0.038,0.031-0.039,0.067-0.059,0.010 0.009,0.004 0.021,0.002 0.025,-0.055 0.108,-0.037 0.054,-0.022 0.013,-0.012-0.017,-0.168 0.203,-0.082 0.055,-0.058 0.006,-0.199 0.216,-0.109 0.081,-0.071 0.020,0.257-0.254,0.012 0.013,-0.067 0.096,0.037-0.028,0.082-0.070,0.036-0.018,0.035-0.014,0.031-0.010,0.107-0.147,-0.018-0.015,-0.169 0.147,-0.003-0.030,0.158-0.177,0.004-0.016,-0.215 0.158,0.024-0.089,0.296-0.256,0.007-0.013,-0.267 0.193,0.019-0.010,0.271-0.214,0.004-0.021,-0.120 0.064,0.013-0.016,0.016-0.012,-0.124 0.061,0.043-0.054,0.045-0.060,0.094-0.038,0.038 0.012,0.033 0.025,0.028 0.035,0.247-0.221,-0.449 0.260,-0.141 0.017,-0.114 0.011,0.613-0.276,-0.835 0.357,-0.097 0.037,-0.031 0.015,0.900-0.382,-0.767 0.358,-0.012 0.017,0.006 0.000,0.017-0.013,-0.205 0.067,0.072-0.077,0.081-0.084,0.160-0.071,0.101-0.028,0.096-0.013,0.184-0.068,0.034-0.022,-0.109 0.028,0.016-0.014,0.006-0.006,0.000-0.003,-0.006 0.002,-0.014 0.055,-0.078 0.050,-0.001-0.007,0.032 0.025,0.124-0.052,0.010-0.007,0.013-0.016,-0.007-0.011,0.026-0.027,0.031-0.030,0.028-0.027,-0.062 0.017,0.031 0.008,0.028 0.021,0.097-0.036,0.014-0.008,0.013-0.012,0.008-0.014,0.060-0.038,-0.207 0.025,-0.027-0.022,-0.007-0.019,0.031 0.007,0.007 0.029,0.011 0.035,-0.023 0.015,-0.046 0.026,-0.034 0.021,-0.023 0.021,-0.260 0.047,-0.146 0.023,-0.099 0.020,0.148-0.037,0.030 0.005,0.052 0.002,0.066 0.002,0.556-0.201,-0.699 0.222,-0.031-0.012,0.111-0.050,0.136-0.049,0.137-0.046,0.125-0.039,0.108-0.030,0.087-0.025,0.067-0.016,0.048-0.013,0.034-0.007,0.021-0.004,0.012-0.002,0.005 0.001,0.001-0.001,-0.002 0.002,-0.003 0.002,-0.005 0.001,-0.004 0.001,-0.003 0.002,-0.003 0.000,-0.003 0.001,-0.002 0.001,-0.002 0.000,0.000 0.000,-0.001 0.000,0.000 0.001,0.000-0.001,0.000 0.000,-0.001 0.000,-0.025 0.001,-0.041-0.001,-0.045 0.000,-0.043 0.000,-0.040 0.000,-0.033 0.000,0.080 0.000,-0.025 0.000,-0.233 0.045,-0.119 0.067,-0.040 0.015,0.094-0.021,-0.009-0.001,0.001-0.007,-0.021-0.009,-0.228 0.013,0.009-0.021,0.053-0.024,0.137-0.021,-0.008-0.008,-0.011-0.007,-0.026 0.040,-0.214 0.067,0.034 0.019,0.060-0.002,0.182-0.035,0.044-0.013,0.039-0.013,0.142-0.032,-0.283 0.018,-0.025-0.018,-0.019-0.016,0.016-0.013,0.034-0.010,0.044-0.007,0.074-0.005,0.036-0.002,0.033-0.002,0.328 0.002,-0.407-0.004,-0.014 0.001,0.005-0.001,0.017 0.002,0.049-0.001,0.052 0.002,0.052-0.000,0.045 0.001,0.039 0.000,0.017 0.000,-0.064 0.001,-0.238 0.000,-0.069 0.000,0.063 0.000,-0.017 0.000,-0.008 0.000,-0.004 0.000,0.016 0.000,0.026 0.001,0.033-0.001,0.035 0.000,0.024 0.000,0.001 0.000,0.007 0.000,0.008 0.000,-0.121 0.000,0.028 0.000,0.032 0.000,0.108 0.000,0.001 0.000,-0.006 0.000,-0.012 0.000,0.068 0.000,-0.238 0.000,-0.072 0.000,-0.052 0.000,0.184 0.000,-0.313 0.000,0.005 0.000,0.033 0.000,0.253 0.000,-0.384 0.000,0.019 0.000,0.052 0.000,0.069 0.000,0.077 0.000,0.075 0.000,0.132 0.000,0.026 0.000,0.017 0.000,0.007 0.000,-0.093 0.000,0.051 0.000,0.058 0.000,0.056 0.000,0.052 0.000,0.043 0.000,0.046 0.009,0.012 0.015,0.003 0.016,0.000 0.017,-0.005 0.016,-0.006 0.014,-0.006 0.012,-0.008 0.009,-0.060-0.001,-0.093-0.010,-0.105-0.013,0.023-0.022,-0.022-0.011,-0.007-0.010,0.135-0.017,-0.182 0.002,-0.007-0.008,0.009-0.006,-0.055-0.004,0.064-0.005,0.071-0.004,0.074-0.002,0.068 0.000,0.058-0.001,0.050 0.000,0.039 0.000,0.029 0.001,0.022 0.000,0.003 0.001,0.001 0.001,-0.004-0.001,-0.007 0.002,-0.008-0.001,-0.009 0.001,-0.007 0.000,-0.007 0.000,-0.005 0.000,-0.004 0.000,-0.003 0.001,-0.002-0.001,0.011 0.012,-0.025 0.021,-0.031 0.023,-0.032 0.025,-0.031 0.025,-0.066 0.019,-0.039-0.001,-0.069-0.011,-0.105-0.006,-0.030-0.021,0.036-0.002,0.030 0.015,0.041 0.021,0.044 0.024,0.098-0.023,0.018-0.005,0.010-0.010,0.015-0.014,0.010-0.014,0.007-0.013,0.008-0.013,0.004-0.012,0.006-0.010,0.002-0.008,0.004-0.008,-0.014-0.006,0.003-0.004,0.002-0.003,0.002-0.004,-0.038 0.013,0.016 0.020,0.020 0.024,0.020 0.024,0.018 0.022,0.016 0.020,0.010-0.002,-0.036 0.013,-0.048 0.015,-0.051 0.012,-0.053 0.011,-0.118 0.049,-0.093 0.041,0.220-0.074,-0.019 0.044,-0.153 0.128,-0.006 0.020,0.007-0.004,-0.018 0.028,-0.032 0.037,0.021 0.001,0.031-0.012,0.037-0.016,-0.016 0.051,0.086-0.023,0.086-0.023,0.076-0.045,0.050-0.034,0.036-0.034,0.025-0.031,0.016-0.029,0.009-0.022,0.001-0.001,-0.009 0.022,-0.013 0.030,-0.013 0.036,-0.008 0.044,0.015 0.017,0.022 0.007,0.017 0.028,0.029-0.005,0.024-0.008,0.029-0.090,0.012-0.011,0.009-0.009,0.009-0.007,0.006 0.090,0.006 0.026,0.004 0.003,0.002-0.010,0.002-0.020,0.001 0.023,0.000-0.016,-0.001-0.013,-0.002-0.019,0.000 0.015,-0.002-0.134,-0.000 0.013,0.000 0.221,0.000 0.016,-0.001-0.003,0.015-0.107,0.026 0.020,0.032 0.029,0.067 0.047,0.057 0.030,0.046 0.012,0.037 0.002,0.061 0.025,0.074-0.008,0.080-0.028,0.081-0.045,0.078-0.004,0.119 0.026,0.040-0.015,0.019-0.015,-0.220-0.151,0.436 0.129,0.061-0.024,0.032-0.020,-0.650-0.206,0.700 0.252,0.015 0.018,-0.001 0.005,-0.692-0.255,0.792 0.237,-0.009-0.054,-0.027-0.063,-1.012-0.242,0.913 0.203,0.002-0.011,-0.048-0.020,-0.080-0.028,0.288 0.089,-0.072-0.001,-0.121-0.026,-0.142-0.038,-0.144-0.042,-0.132-0.043,-0.157-0.053,-0.010-0.022,-0.010-0.018,-0.010-0.016,-0.009-0.012,-0.007-0.011,-0.005-0.007,-0.006-0.006,0.221-0.006,0.136-0.003,0.150-0.001,0.017 0.001,-0.191 0.002,0.003 0.001,-0.006 0.001,0.050 0.001,0.025 0.001,0.007 0.001,-0.007 0.000,0.045 0.001,0.121 0.001,0.024 0.000,0.011 0.000,-0.316 0.001,0.486 0.000,-0.012 0.000,-0.045 0.001,-0.686-0.001,1.032 0.000,0.033 0.001,-0.030-0.001,-0.047 0.000,-0.043 0.000,-0.100 0.001,-0.129-0.001,-0.226 0.000,-0.078 0.000,-0.088 0.000,0.012 0.025,-0.116 0.038,-0.106 0.044,-0.169-0.001,-0.062 0.005,-0.052-0.002,-0.042-0.009,0.103-0.015,0.138-0.010,0.252-0.005,0.162-0.014,-0.117-0.020,0.118-0.007,0.459-0.002,0.122-0.009,-0.488-0.009,0.039-0.003,0.548-0.001,0.046-0.004,0.022-0.002,0.003-0.002,0.328-0.001,0.010-0.002,-0.844 0.003,-0.003 0.000,0.411 0.000,-0.015-0.001,-0.023 0.002,-0.373 0.000,0.741-0.001,-0.001 0.001,-0.042 0.001,-1.069 0.000,1.462 0.000,0.016 0.001,-0.088 0.000,-1.795 0.000,1.918 0.000,-0.033 0.000,-0.118 0.000,-1.776 0.000,1.796 0.000,-0.076 0.000,-0.134 0.000,-1.220 0.000,1.216 0.001,-0.075-0.001,-0.118 0.000,-0.346 0.000,-0.102 0.000,-0.119 0.000,-0.123 0.000,0.090 0.000,-0.200 0.000,-0.181 0.000,-0.317 0.000,-0.020 0.000,0.247 0.000,-0.020 0.000,-0.020 0.000,-0.035 0.000,0.030 0.000,-0.272 0.000,0.026 0.000,0.445 0.000,0.129 0.000,-0.377 0.000,0.055 0.000,0.442 0.000,0.129 0.000,0.113 0.000,0.098 0.000,0.599 0.000,0.085 0.000,0.052 0.000,-0.341 0.000,0.095 0.000,0.086 0.000,0.245 0.000,0.361 0.000,0.060 0.000,-0.018 0.000,-0.813 0.000,1.059 0.000,-0.132 0.000,-0.204 0.000,-1.552 0.000,1.361 0.000,-0.303 0.000,-0.302 0.000,-0.217 0.000,-0.363 0.000,-0.322 0.000,-0.268 0.000,-0.212 0.000,-0.159 0.000,-0.113 0.000,-0.076 0.000,-0.046 0.000,0.005 0.000,0.044 0.000,0.060 0.000,0.065 0.000,0.068 0.000,0.060 0.000,0.054 0.000,0.167 0.000,0.213 0.000,0.113 0.000,0.125 0.000,-0.140 0.000,0.038 0.000,0.014 0.000,0.059 0.000,0.026 0.000,0.001 0.000,-0.017 0.000,0.035-0.047,0.076-0.041,-0.052-0.020,-0.077-0.009,-0.111-0.009,-0.096-0.016,-0.098-0.016,-0.090-0.016,-0.331 0.091,0.328-0.106,-0.043 0.014,-0.044 0.021,-0.296 0.092,0.368-0.064,0.028 0.026,0.021 0.026,-0.377 0.047,0.433-0.019,-0.001 0.016,-0.028 0.013,-0.532 0.011,0.555-0.083,-0.013-0.032,-0.033-0.011,-0.105 0.016,-0.044 0.008,-0.045 0.012,-0.043 0.014,0.035 0.003,-0.052 0.019,-0.043 0.019,-0.034 0.013,0.084-0.033,0.150-0.060,0.206-0.009,0.295-0.062,0.128-0.058,0.092-0.060,-0.200 0.042,0.019-0.001,-0.007 0.011,-0.008 0.021,-0.024 0.025,-0.037 0.029,-0.041 0.029,-0.028-0.020,0.021-0.021,-0.074 0.007,-0.081 0.014,-0.271 0.063,0.211-0.027,-0.024 0.022,-0.021 0.022,-0.214 0.012,0.286-0.072,0.002-0.008,-0.006 0.006,-0.414 0.091,0.694-0.103,0.073-0.016,0.015-0.022,-0.908 0.165,1.084-0.174,-0.030 0.022,-0.098 0.029,0.010-0.048,-0.060-0.014,-0.109 0.009,-0.131 0.024,-0.287 0.048,-0.065-0.008,-0.057-0.014,0.218-0.087,0.058-0.025,0.056-0.022,-0.200 0.083,-0.002 0.015,0.178-0.092,0.033-0.079,0.105-0.023,-0.139 0.074,0.043-0.006,0.037-0.003,0.082-0.035,0.027-0.022,-0.011-0.014,-0.037-0.006,0.022 0.014,0.066 0.002,-0.049 0.045,-0.069 0.051,0.090-0.020,-0.130 0.029,-0.123 0.015,-0.343 0.129,0.165-0.058,-0.004-0.003,0.004-0.010,-0.161 0.069,0.366-0.094,0.025 0.031,0.004 0.037,-0.644 0.138,0.734-0.195,0.063-0.047,0.018-0.033,-0.772 0.247,0.960-0.289,-0.005-0.012,-0.072-0.005,-0.120 0.029,-0.141 0.045,-0.142 0.052,-0.129 0.054,-0.112 0.047,-0.092 0.042,-0.063 0.021,0.074-0.024,0.208-0.057,0.197-0.051,0.130-0.047,0.164-0.067,0.152-0.070,0.133-0.066,-0.343 0.110,0.054-0.022,0.847-0.272,0.066 0.034,-0.809 0.267,-0.035 0.028,0.781-0.206,-0.214 0.037,-0.311 0.023,-0.224 0.035,-0.183 0.043,-0.175 0.054,-0.157 0.057,-0.135 0.057,-0.111 0.051,-0.044 0.036,-0.061 0.046,-0.033 0.036,-0.012 0.025,0.002 0.017,0.007 0.011,-0.021-0.006,0.007-0.013,0.010-0.018,0.008-0.020,0.008-0.019,0.007-0.017,0.005-0.016,0.149-0.013,0.095 0.007,0.071 0.014,-0.042 0.021,0.154-0.023,0.408-0.082,0.135-0.054,-0.212 0.037,0.065-0.004,0.525-0.076,-0.047 0.026,-0.005-0.004,-0.144 0.000,-0.152-0.006,-0.608 0.119,-0.042 0.008,0.392-0.077,-0.123 0.039,-0.142 0.013,-0.107-0.009,-0.091-0.020,-0.261 0.082,-0.009 0.004,0.228-0.066,-0.003 0.027,-0.131 0.048,-0.018 0.016,-0.017 0.016,-0.017 0.013,0.018-0.006,-0.019-0.015,-0.017-0.021,-0.016-0.025,-0.040 0.005,-0.007 0.001,-0.005 0.005,-0.003 0.011,0.048-0.025,0.006-0.021,0.007-0.029,0.029-0.045,0.006-0.031,0.004-0.028,-0.071 0.032,-0.027-0.008,-0.034-0.006,-0.035-0.003,-0.043 0.077,0.031-0.015,0.189-0.196,0.013-0.026,-0.023-0.007,-0.081 0.057,-0.036-0.014,0.015-0.086,-0.017 0.018,-0.009 0.027,-0.001 0.034,-0.066 0.101,-0.013-0.019,-0.017-0.032,0.008-0.151,-0.028-0.012,-0.024 0.007,-0.023-0.076,-0.018 0.065,-0.008-0.043,-0.006-0.036,-0.005-0.044,-0.005-0.093,-0.003-0.025,-0.002-0.012,0.001 0.222,-0.002-0.281,-0.001-0.040,0.000-0.035,0.003 0.259,-0.003-0.530,0.001 0.017,0.001 0.051,0.001 0.152,0.001 0.097,0.001 0.101,0.000 0.327,0.001 0.021,-0.001-0.300,0.001-0.081,0.000 0.615,-0.013-0.624,-0.022-0.041,-0.027 0.002,-0.028 0.032,-0.074-0.213,-0.046 0.051,-0.039 0.082,0.048 0.299,-0.020 0.002,-0.147-0.236,-0.043 0.028,0.165 0.326,0.007 0.009,-0.162-0.279,-0.009 0.027,0.159 0.290,-0.010 0.006,-0.265-0.324,-0.027 0.024,0.003 0.055,0.102 0.139,-0.001 0.016,0.005 0.019,-0.070-0.012,-0.056 0.014,-0.046 0.033,-0.035 0.044,-0.040 0.049,-0.073 0.031,0.015 0.060,0.031 0.054,0.199 0.057,-0.372-0.090,0.037 0.019,0.075 0.028,0.093 0.031,0.098 0.032,0.093 0.028,0.131 0.033,0.045 0.015,0.035 0.014,0.026 0.011,-0.072 0.009,-0.031 0.009,-0.046 0.005,0.325-0.002,-0.637 0.007,-0.253 0.001,-0.215-0.001,0.167-0.001,-0.049-0.001,-0.032-0.001,-0.017-0.001,0.039-0.001,-0.040-0.000,-0.047-0.001,-0.048 0.000,-0.025-0.001,-0.006 0.000,-0.147-0.001,0.030 0.000,0.472 0.000,0.012 0.000,-0.757 0.000,-0.003 0.000,0.194-0.001,0.360 0.001,0.086 0.000,0.093 0.000,0.060 0.000,0.010-0.001,0.083 0.001,0.079 0.000,0.225 0.000,-0.295 0.000,0.067 0.000,0.071 0.000,0.155 0.000,0.021 0.000,0.010 0.000,0.003 0.000,-0.034 0.000,0.014 0.000,0.014 0.000,0.330 0.000,-0.462 0.000,-0.094 0.000,-0.086 0.000,0.578 0.000,-1.008 0.028,-0.219 0.043,-0.131 0.048,-0.289 0.020,-0.111 0.000,0.009-0.011,0.404-0.042,-0.052-0.011,-0.104 0.011,0.089 0.018,0.131 0.023,0.497-0.033,-0.477 0.064,0.165-0.009,0.113-0.009,0.189-0.024,0.168-0.025,0.266-0.035,0.053-0.011,-0.015-0.009,0.029-0.010,0.110-0.012,0.002-0.004,-0.155-0.004,-0.007-0.005,0.199-0.002,-0.008-0.001,-0.306-0.003,-0.131 0.000,0.262 0.001,-0.043 0.001,-0.594-0.003,-0.081 0.000,0.226 0.003,0.034 0.000,0.050 0.000,0.056 0.002,0.457 0.000,-0.664 0.000,0.071 0.000,0.119 0.001,0.136-0.001,0.137 0.002,0.123-0.001,0.105 0.000,0.085 0.000,0.066 0.000,0.011 0.001,-0.020-0.001,-0.037 0.000,-0.045 0.000,-0.008 0.000,-0.083 0.000,0.029 0.000,-0.066 0.000,-0.220 0.000,-0.035 0.000,-0.001 0.000,0.382 0.000,-0.477 0.000,-0.003 0.000,0.143 0.000,0.038 0.000,0.044 0.000,0.048 0.000,-0.081 0.000,0.071 0.000,0.042 0.000,0.048 0.000,0.048 0.000,0.045 0.000,0.040 0.000,0.007 0.000,0.027 0.000,0.019 0.000,0.012 0.000,0.007 0.000,0.003 0.000,0.000 0.000,0.000 0.000,-0.003 0.000,-0.003 0.000,-0.002 0.000,-0.003 0.000,-0.001 0.000,0.010-0.015,-0.029-0.024,-0.035-0.029,-0.036-0.030,-0.067-0.054,-0.018-0.040,-0.006-0.037,-0.019 0.041,-0.077 0.007,-0.130-0.037,-0.039-0.026,-0.187-0.049,-0.052 0.022,-0.039 0.035,0.332 0.082,0.008-0.013,-0.240-0.078,0.040 0.014,0.168 0.054,0.054 0.021,0.056 0.025,0.053 0.023,-0.072 0.011,-0.040 0.023,0.016 0.026,0.038 0.020,0.050 0.015,0.050 0.010,0.047 0.006,0.015 0.003,-0.023 0.002,-0.036 0.000,0.100-0.002,-0.006-0.001,-0.004 0.000,0.067-0.002,-0.194 0.001,-0.017-0.001,-0.001 0.000,0.259-0.002,-0.457 0.000,-0.021 0.000,0.029 0.000,0.058-0.001,0.073 0.000,0.075 0.000,0.110 0.000,0.039-0.001,0.032 0.001,0.023 0.000,-0.061 0.000,-0.034-0.001,-0.049 0.001,0.091-0.018,-0.083-0.031,-0.315-0.064,-0.088-0.020,-0.047-0.003,0.675 0.109,-0.947-0.134,-0.140-0.043,0.467 0.078,-0.049-0.001,-0.894-0.093,-0.090 0.025,0.107 0.046,0.356 0.048,0.024 0.017,0.034 0.017,-0.008 0.016,0.024 0.012,0.047 0.011,0.062 0.010,0.051 0.007,-0.169 0.007,0.181 0.006,0.193 0.003,0.187 0.003,0.167 0.000,0.144 0.001,0.117-0.002,0.090-0.001,0.069-0.000,0.047-0.002,0.031-0.001,0.009-0.001,-0.009-0.001,-0.020 0.000,-0.022 0.000,-0.025-0.001,-0.023 0.000,-0.022 0.000,-0.017 0.000,-0.066-0.001,-0.065 0.001,-0.067 0.000,-0.019-0.001,-0.034 0.001,0.174 0.000,-0.012 0.000,-0.183 0.000,-0.025 0.000,-0.063 0.000,0.011 0.000,0.024 0.000,0.016 0.000,0.076 0.000,0.079 0.000,0.075 0.000,0.066 0.000,0.053 0.000,0.044 0.000,0.031 0.000,0.023 0.000,0.016 0.000,0.008 0.000,0.005 0.000,0.001 0.000,0.000 0.000,-0.001 0.000,-0.003 0.000,-0.003 0.000,-0.001 0.000,-0.003 0.000,-0.001 0.000,-0.002 0.000,-0.001 0.000,0.000 0.000,-0.001 0.000,-0.001 0.000,0.001 0.000,-0.001 0.000,0.001 0.000,-0.001 0.000,0.001 0.000,-0.001 0.000,0.001 0.000,0.000 0.000,-0.000 0.000,-0.001 0.000,0.001 0.000,0.000 0.000,-0.039 0.000,-0.083 0.000,-0.101 0.000,-0.110 0.000,-0.004 0.000,-0.078 0.000,-0.190-0.024,-0.128-0.038,-0.391-0.056,-0.149-0.016,0.493 0.040,-0.049-0.021,-0.532-0.088,-0.038-0.009,0.324 0.033,0.006-0.022,-0.278-0.072,0.084 0.005,0.238 0.046,0.099 0.022,0.102 0.025,-2.076-0.345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310515" y="277495"/>
            <a:ext cx="514985" cy="476885"/>
          </a:xfrm>
          <a:prstGeom prst="rect">
            <a:avLst/>
          </a:prstGeom>
          <a:solidFill>
            <a:srgbClr val="0070D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>
                <a:gsLst>
                  <a:gs pos="0">
                    <a:srgbClr val="66CCFF"/>
                  </a:gs>
                  <a:gs pos="52000">
                    <a:schemeClr val="bg1"/>
                  </a:gs>
                  <a:gs pos="100000">
                    <a:srgbClr val="0070C0"/>
                  </a:gs>
                </a:gsLst>
                <a:lin ang="0" scaled="1"/>
              </a:gradFill>
            </a:endParaRPr>
          </a:p>
        </p:txBody>
      </p:sp>
      <p:cxnSp>
        <p:nvCxnSpPr>
          <p:cNvPr id="8" name="直接连接符 7"/>
          <p:cNvCxnSpPr/>
          <p:nvPr userDrawn="1"/>
        </p:nvCxnSpPr>
        <p:spPr>
          <a:xfrm>
            <a:off x="897255" y="730250"/>
            <a:ext cx="11066145" cy="0"/>
          </a:xfrm>
          <a:prstGeom prst="line">
            <a:avLst/>
          </a:prstGeom>
          <a:ln w="22225">
            <a:solidFill>
              <a:srgbClr val="0070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 userDrawn="1"/>
        </p:nvGrpSpPr>
        <p:grpSpPr>
          <a:xfrm>
            <a:off x="11250845" y="277345"/>
            <a:ext cx="712555" cy="263800"/>
            <a:chOff x="173877" y="1499881"/>
            <a:chExt cx="950073" cy="351733"/>
          </a:xfrm>
        </p:grpSpPr>
        <p:cxnSp>
          <p:nvCxnSpPr>
            <p:cNvPr id="16" name="直接连接符 15"/>
            <p:cNvCxnSpPr/>
            <p:nvPr/>
          </p:nvCxnSpPr>
          <p:spPr>
            <a:xfrm flipH="1">
              <a:off x="862161" y="1499881"/>
              <a:ext cx="261789" cy="351733"/>
            </a:xfrm>
            <a:prstGeom prst="line">
              <a:avLst/>
            </a:prstGeom>
            <a:ln w="38100">
              <a:solidFill>
                <a:srgbClr val="0070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>
              <a:off x="690090" y="1499881"/>
              <a:ext cx="261789" cy="351733"/>
            </a:xfrm>
            <a:prstGeom prst="line">
              <a:avLst/>
            </a:prstGeom>
            <a:ln w="38100">
              <a:solidFill>
                <a:srgbClr val="0070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H="1">
              <a:off x="518019" y="1499881"/>
              <a:ext cx="261789" cy="351733"/>
            </a:xfrm>
            <a:prstGeom prst="line">
              <a:avLst/>
            </a:prstGeom>
            <a:ln w="38100">
              <a:solidFill>
                <a:srgbClr val="0070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H="1">
              <a:off x="345948" y="1499881"/>
              <a:ext cx="261789" cy="351733"/>
            </a:xfrm>
            <a:prstGeom prst="line">
              <a:avLst/>
            </a:prstGeom>
            <a:ln w="38100">
              <a:solidFill>
                <a:srgbClr val="0070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H="1">
              <a:off x="173877" y="1499881"/>
              <a:ext cx="261789" cy="351733"/>
            </a:xfrm>
            <a:prstGeom prst="line">
              <a:avLst/>
            </a:prstGeom>
            <a:ln w="38100">
              <a:solidFill>
                <a:srgbClr val="0070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tags" Target="../tags/tag2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tags" Target="../tags/tag6.xml"/><Relationship Id="rId5" Type="http://schemas.openxmlformats.org/officeDocument/2006/relationships/image" Target="../media/image6.png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2" Type="http://schemas.openxmlformats.org/officeDocument/2006/relationships/slideLayout" Target="../slideLayouts/slideLayout7.xml"/><Relationship Id="rId21" Type="http://schemas.openxmlformats.org/officeDocument/2006/relationships/image" Target="../media/image14.png"/><Relationship Id="rId20" Type="http://schemas.openxmlformats.org/officeDocument/2006/relationships/customXml" Target="../ink/ink5.xml"/><Relationship Id="rId2" Type="http://schemas.openxmlformats.org/officeDocument/2006/relationships/tags" Target="../tags/tag3.xml"/><Relationship Id="rId19" Type="http://schemas.openxmlformats.org/officeDocument/2006/relationships/customXml" Target="../ink/ink4.xml"/><Relationship Id="rId18" Type="http://schemas.openxmlformats.org/officeDocument/2006/relationships/customXml" Target="../ink/ink3.xml"/><Relationship Id="rId17" Type="http://schemas.openxmlformats.org/officeDocument/2006/relationships/customXml" Target="../ink/ink2.xml"/><Relationship Id="rId16" Type="http://schemas.openxmlformats.org/officeDocument/2006/relationships/image" Target="../media/image13.png"/><Relationship Id="rId15" Type="http://schemas.openxmlformats.org/officeDocument/2006/relationships/customXml" Target="../ink/ink1.xml"/><Relationship Id="rId14" Type="http://schemas.openxmlformats.org/officeDocument/2006/relationships/image" Target="../media/image12.png"/><Relationship Id="rId13" Type="http://schemas.openxmlformats.org/officeDocument/2006/relationships/image" Target="../media/image11.png"/><Relationship Id="rId12" Type="http://schemas.openxmlformats.org/officeDocument/2006/relationships/image" Target="../media/image10.png"/><Relationship Id="rId11" Type="http://schemas.openxmlformats.org/officeDocument/2006/relationships/image" Target="../media/image9.png"/><Relationship Id="rId10" Type="http://schemas.openxmlformats.org/officeDocument/2006/relationships/tags" Target="../tags/tag8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jpeg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9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customXml" Target="../ink/ink7.xml"/><Relationship Id="rId4" Type="http://schemas.openxmlformats.org/officeDocument/2006/relationships/image" Target="../media/image19.png"/><Relationship Id="rId3" Type="http://schemas.openxmlformats.org/officeDocument/2006/relationships/customXml" Target="../ink/ink6.xml"/><Relationship Id="rId2" Type="http://schemas.openxmlformats.org/officeDocument/2006/relationships/image" Target="../media/image18.png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24.png"/><Relationship Id="rId6" Type="http://schemas.openxmlformats.org/officeDocument/2006/relationships/image" Target="../media/image23.png"/><Relationship Id="rId5" Type="http://schemas.openxmlformats.org/officeDocument/2006/relationships/image" Target="../media/image35.png"/><Relationship Id="rId4" Type="http://schemas.openxmlformats.org/officeDocument/2006/relationships/image" Target="../media/image7.png"/><Relationship Id="rId3" Type="http://schemas.openxmlformats.org/officeDocument/2006/relationships/tags" Target="../tags/tag13.xml"/><Relationship Id="rId2" Type="http://schemas.openxmlformats.org/officeDocument/2006/relationships/image" Target="../media/image5.png"/><Relationship Id="rId1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24.png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customXml" Target="../ink/ink10.xml"/><Relationship Id="rId8" Type="http://schemas.openxmlformats.org/officeDocument/2006/relationships/image" Target="../media/image41.png"/><Relationship Id="rId7" Type="http://schemas.openxmlformats.org/officeDocument/2006/relationships/customXml" Target="../ink/ink9.xml"/><Relationship Id="rId6" Type="http://schemas.openxmlformats.org/officeDocument/2006/relationships/image" Target="../media/image40.png"/><Relationship Id="rId5" Type="http://schemas.openxmlformats.org/officeDocument/2006/relationships/customXml" Target="../ink/ink8.xml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38.pn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42.png"/><Relationship Id="rId1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tags" Target="../tags/tag14.xml"/><Relationship Id="rId1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tags" Target="../tags/tag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tags" Target="../tags/tag16.xml"/><Relationship Id="rId1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5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6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7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8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9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0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2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3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5.png"/></Relationships>
</file>

<file path=ppt/slides/_rels/slide4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E:\原来\下载\51miz-P1319788-5YBMI2UQ.jpg51miz-P1319788-5YBMI2UQ"/>
          <p:cNvPicPr>
            <a:picLocks noChangeAspect="1"/>
          </p:cNvPicPr>
          <p:nvPr userDrawn="1"/>
        </p:nvPicPr>
        <p:blipFill rotWithShape="1">
          <a:blip r:embed="rId1"/>
          <a:srcRect/>
          <a:stretch>
            <a:fillRect/>
          </a:stretch>
        </p:blipFill>
        <p:spPr>
          <a:xfrm>
            <a:off x="0" y="0"/>
            <a:ext cx="12192000" cy="407479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792480" y="2904490"/>
            <a:ext cx="1084326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b="1" kern="0" spc="-7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盈建科</a:t>
            </a:r>
            <a:r>
              <a:rPr lang="zh-CN" altLang="en-US" sz="4400" b="1" kern="0" spc="-70" dirty="0">
                <a:solidFill>
                  <a:srgbClr val="FFFF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桥隧智检平台</a:t>
            </a:r>
            <a:r>
              <a:rPr lang="zh-CN" altLang="en-US" sz="4400" b="1" kern="0" spc="-7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新规范版本介绍</a:t>
            </a:r>
            <a:endParaRPr lang="zh-CN" altLang="en-US" sz="4400" b="1" kern="0" spc="-7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11029833" y="6276351"/>
            <a:ext cx="950073" cy="351733"/>
            <a:chOff x="173877" y="1499881"/>
            <a:chExt cx="950073" cy="351733"/>
          </a:xfrm>
        </p:grpSpPr>
        <p:cxnSp>
          <p:nvCxnSpPr>
            <p:cNvPr id="42" name="直接连接符 41"/>
            <p:cNvCxnSpPr/>
            <p:nvPr/>
          </p:nvCxnSpPr>
          <p:spPr>
            <a:xfrm flipH="1">
              <a:off x="862161" y="1499881"/>
              <a:ext cx="261789" cy="351733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 flipH="1">
              <a:off x="690090" y="1499881"/>
              <a:ext cx="261789" cy="351733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flipH="1">
              <a:off x="518019" y="1499881"/>
              <a:ext cx="261789" cy="351733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 flipH="1">
              <a:off x="345948" y="1499881"/>
              <a:ext cx="261789" cy="351733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 flipH="1">
              <a:off x="173877" y="1499881"/>
              <a:ext cx="261789" cy="351733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>
          <a:xfrm>
            <a:off x="11201919" y="6403987"/>
            <a:ext cx="950073" cy="351733"/>
            <a:chOff x="173877" y="1499881"/>
            <a:chExt cx="950073" cy="351733"/>
          </a:xfrm>
        </p:grpSpPr>
        <p:cxnSp>
          <p:nvCxnSpPr>
            <p:cNvPr id="16" name="直接连接符 15"/>
            <p:cNvCxnSpPr/>
            <p:nvPr/>
          </p:nvCxnSpPr>
          <p:spPr>
            <a:xfrm flipH="1">
              <a:off x="862161" y="1499881"/>
              <a:ext cx="261789" cy="351733"/>
            </a:xfrm>
            <a:prstGeom prst="line">
              <a:avLst/>
            </a:prstGeom>
            <a:ln w="38100">
              <a:solidFill>
                <a:srgbClr val="0070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>
              <a:off x="690090" y="1499881"/>
              <a:ext cx="261789" cy="351733"/>
            </a:xfrm>
            <a:prstGeom prst="line">
              <a:avLst/>
            </a:prstGeom>
            <a:ln w="38100">
              <a:solidFill>
                <a:srgbClr val="0070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H="1">
              <a:off x="518019" y="1499881"/>
              <a:ext cx="261789" cy="351733"/>
            </a:xfrm>
            <a:prstGeom prst="line">
              <a:avLst/>
            </a:prstGeom>
            <a:ln w="38100">
              <a:solidFill>
                <a:srgbClr val="0070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H="1">
              <a:off x="345948" y="1499881"/>
              <a:ext cx="261789" cy="351733"/>
            </a:xfrm>
            <a:prstGeom prst="line">
              <a:avLst/>
            </a:prstGeom>
            <a:ln w="38100">
              <a:solidFill>
                <a:srgbClr val="0070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H="1">
              <a:off x="173877" y="1499881"/>
              <a:ext cx="261789" cy="351733"/>
            </a:xfrm>
            <a:prstGeom prst="line">
              <a:avLst/>
            </a:prstGeom>
            <a:ln w="38100">
              <a:solidFill>
                <a:srgbClr val="0070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组合 38"/>
          <p:cNvGrpSpPr/>
          <p:nvPr/>
        </p:nvGrpSpPr>
        <p:grpSpPr>
          <a:xfrm rot="5400000" flipH="1">
            <a:off x="6011347" y="3563123"/>
            <a:ext cx="157875" cy="1420871"/>
            <a:chOff x="9916160" y="0"/>
            <a:chExt cx="254000" cy="2286000"/>
          </a:xfrm>
          <a:noFill/>
        </p:grpSpPr>
        <p:sp>
          <p:nvSpPr>
            <p:cNvPr id="40" name="椭圆 39"/>
            <p:cNvSpPr/>
            <p:nvPr/>
          </p:nvSpPr>
          <p:spPr>
            <a:xfrm>
              <a:off x="9916160" y="0"/>
              <a:ext cx="254000" cy="254000"/>
            </a:xfrm>
            <a:prstGeom prst="ellipse">
              <a:avLst/>
            </a:prstGeom>
            <a:grpFill/>
            <a:ln>
              <a:solidFill>
                <a:srgbClr val="859B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59BCD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字魂70号-灵悦黑体" panose="00000500000000000000" pitchFamily="2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9916160" y="406400"/>
              <a:ext cx="254000" cy="254000"/>
            </a:xfrm>
            <a:prstGeom prst="ellipse">
              <a:avLst/>
            </a:prstGeom>
            <a:grpFill/>
            <a:ln>
              <a:solidFill>
                <a:srgbClr val="859B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59BCD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字魂70号-灵悦黑体" panose="00000500000000000000" pitchFamily="2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9916160" y="812800"/>
              <a:ext cx="254000" cy="254000"/>
            </a:xfrm>
            <a:prstGeom prst="ellipse">
              <a:avLst/>
            </a:prstGeom>
            <a:grpFill/>
            <a:ln>
              <a:solidFill>
                <a:srgbClr val="859B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59BCD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字魂70号-灵悦黑体" panose="00000500000000000000" pitchFamily="2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9916160" y="1219200"/>
              <a:ext cx="254000" cy="254000"/>
            </a:xfrm>
            <a:prstGeom prst="ellipse">
              <a:avLst/>
            </a:prstGeom>
            <a:grpFill/>
            <a:ln>
              <a:solidFill>
                <a:srgbClr val="859B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59BCD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字魂70号-灵悦黑体" panose="00000500000000000000" pitchFamily="2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9916160" y="1625600"/>
              <a:ext cx="254000" cy="254000"/>
            </a:xfrm>
            <a:prstGeom prst="ellipse">
              <a:avLst/>
            </a:prstGeom>
            <a:grpFill/>
            <a:ln>
              <a:solidFill>
                <a:srgbClr val="859B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59BCD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字魂70号-灵悦黑体" panose="00000500000000000000" pitchFamily="2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9916160" y="2032000"/>
              <a:ext cx="254000" cy="254000"/>
            </a:xfrm>
            <a:prstGeom prst="ellipse">
              <a:avLst/>
            </a:prstGeom>
            <a:solidFill>
              <a:srgbClr val="859BCD"/>
            </a:solidFill>
            <a:ln>
              <a:solidFill>
                <a:srgbClr val="859B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59BCD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字魂70号-灵悦黑体" panose="00000500000000000000" pitchFamily="2" charset="-122"/>
              </a:endParaRPr>
            </a:p>
          </p:txBody>
        </p:sp>
      </p:grpSp>
      <p:sp>
        <p:nvSpPr>
          <p:cNvPr id="46" name="矩形 45"/>
          <p:cNvSpPr/>
          <p:nvPr/>
        </p:nvSpPr>
        <p:spPr>
          <a:xfrm>
            <a:off x="-45" y="3672593"/>
            <a:ext cx="978580" cy="679052"/>
          </a:xfrm>
          <a:prstGeom prst="rect">
            <a:avLst/>
          </a:prstGeom>
          <a:solidFill>
            <a:srgbClr val="0070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-45" y="4387592"/>
            <a:ext cx="978580" cy="45719"/>
          </a:xfrm>
          <a:prstGeom prst="rect">
            <a:avLst/>
          </a:prstGeom>
          <a:solidFill>
            <a:srgbClr val="0070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反白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884266" y="180172"/>
            <a:ext cx="2179320" cy="44259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953260" y="4713605"/>
            <a:ext cx="96824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/>
              <a:t>《公路桥梁技术状况评定标准》</a:t>
            </a:r>
            <a:r>
              <a:rPr lang="en-US" altLang="zh-CN" sz="2800" b="1"/>
              <a:t>JTG/T 5230-2026 </a:t>
            </a:r>
            <a:r>
              <a:rPr lang="zh-CN" altLang="en-US" sz="2800" b="1"/>
              <a:t>新规范版本</a:t>
            </a:r>
            <a:endParaRPr lang="zh-CN" altLang="en-US" sz="28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  <p:bldLst>
      <p:bldP spid="10" grpId="1"/>
      <p:bldP spid="46" grpId="1" animBg="1"/>
      <p:bldP spid="48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0"/>
          <p:cNvSpPr txBox="1">
            <a:spLocks noChangeArrowheads="1"/>
          </p:cNvSpPr>
          <p:nvPr userDrawn="1"/>
        </p:nvSpPr>
        <p:spPr bwMode="auto">
          <a:xfrm>
            <a:off x="1130300" y="49530"/>
            <a:ext cx="2304415" cy="643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6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目</a:t>
            </a:r>
            <a:r>
              <a:rPr lang="en-US" altLang="zh-CN" sz="36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      </a:t>
            </a:r>
            <a:r>
              <a:rPr lang="zh-CN" altLang="en-US" sz="36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录</a:t>
            </a:r>
            <a:endParaRPr lang="zh-CN" altLang="en-US" sz="3600" b="1" kern="1200" spc="1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60045" y="1572895"/>
            <a:ext cx="960120" cy="672253"/>
          </a:xfrm>
          <a:prstGeom prst="rect">
            <a:avLst/>
          </a:prstGeom>
          <a:solidFill>
            <a:srgbClr val="0070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" name="文本框 8"/>
          <p:cNvSpPr txBox="1"/>
          <p:nvPr/>
        </p:nvSpPr>
        <p:spPr>
          <a:xfrm>
            <a:off x="386292" y="1871768"/>
            <a:ext cx="916940" cy="24511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 fontAlgn="ctr">
              <a:lnSpc>
                <a:spcPts val="1200"/>
              </a:lnSpc>
            </a:pPr>
            <a:r>
              <a:rPr lang="en-US" altLang="zh-CN" sz="4265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01</a:t>
            </a:r>
            <a:endParaRPr lang="en-US" altLang="zh-CN" sz="4265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60045" y="2996565"/>
            <a:ext cx="960120" cy="672253"/>
          </a:xfrm>
          <a:prstGeom prst="rect">
            <a:avLst/>
          </a:prstGeom>
          <a:solidFill>
            <a:srgbClr val="0070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2" name="文本框 11"/>
          <p:cNvSpPr txBox="1"/>
          <p:nvPr/>
        </p:nvSpPr>
        <p:spPr>
          <a:xfrm>
            <a:off x="386292" y="3295438"/>
            <a:ext cx="916940" cy="24511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 fontAlgn="ctr">
              <a:lnSpc>
                <a:spcPts val="1200"/>
              </a:lnSpc>
            </a:pPr>
            <a:r>
              <a:rPr lang="en-US" altLang="zh-CN" sz="4265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02</a:t>
            </a:r>
            <a:endParaRPr lang="en-US" altLang="zh-CN" sz="4265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43112" y="4528820"/>
            <a:ext cx="960120" cy="672253"/>
          </a:xfrm>
          <a:prstGeom prst="rect">
            <a:avLst/>
          </a:prstGeom>
          <a:solidFill>
            <a:srgbClr val="0070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6" name="文本框 15"/>
          <p:cNvSpPr txBox="1"/>
          <p:nvPr/>
        </p:nvSpPr>
        <p:spPr>
          <a:xfrm>
            <a:off x="369358" y="4827693"/>
            <a:ext cx="916940" cy="24511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 fontAlgn="ctr">
              <a:lnSpc>
                <a:spcPts val="1200"/>
              </a:lnSpc>
            </a:pPr>
            <a:r>
              <a:rPr lang="en-US" altLang="zh-CN" sz="4265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03</a:t>
            </a:r>
            <a:endParaRPr lang="en-US" altLang="zh-CN" sz="4265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8" name="文本框 10"/>
          <p:cNvSpPr txBox="1">
            <a:spLocks noChangeArrowheads="1"/>
          </p:cNvSpPr>
          <p:nvPr userDrawn="1"/>
        </p:nvSpPr>
        <p:spPr bwMode="auto">
          <a:xfrm>
            <a:off x="1130300" y="1627505"/>
            <a:ext cx="1198118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l">
              <a:buClrTx/>
              <a:buSzTx/>
              <a:buFontTx/>
            </a:pPr>
            <a:r>
              <a:rPr lang="zh-CN" sz="2800" b="1" kern="1200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《公路桥梁</a:t>
            </a:r>
            <a:r>
              <a:rPr lang="zh-CN" sz="2800" b="1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技术状况评定标准》（JTGT 5230—2026</a:t>
            </a:r>
            <a:r>
              <a:rPr lang="en-US" altLang="zh-CN" sz="2800" b="1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)</a:t>
            </a:r>
            <a:r>
              <a:rPr lang="zh-CN" altLang="en-US" sz="2800" b="1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主要内容解读</a:t>
            </a:r>
            <a:endParaRPr lang="zh-CN" altLang="en-US" sz="2800" b="1" kern="1200" spc="1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0" name="文本框 10"/>
          <p:cNvSpPr txBox="1">
            <a:spLocks noChangeArrowheads="1"/>
          </p:cNvSpPr>
          <p:nvPr userDrawn="1"/>
        </p:nvSpPr>
        <p:spPr bwMode="auto">
          <a:xfrm>
            <a:off x="1482090" y="3043555"/>
            <a:ext cx="314325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zh-CN" sz="2800" b="1" kern="1200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新旧规范算法对比</a:t>
            </a:r>
            <a:endParaRPr lang="zh-CN" sz="2800" b="1" kern="1200" spc="1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1" name="文本框 10"/>
          <p:cNvSpPr txBox="1">
            <a:spLocks noChangeArrowheads="1"/>
          </p:cNvSpPr>
          <p:nvPr userDrawn="1"/>
        </p:nvSpPr>
        <p:spPr bwMode="auto">
          <a:xfrm>
            <a:off x="1320165" y="4588510"/>
            <a:ext cx="659701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kern="1200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YJK</a:t>
            </a:r>
            <a:r>
              <a:rPr lang="zh-CN" sz="2800" b="1" kern="1200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桥隧智检平台新规范版本软件实现</a:t>
            </a:r>
            <a:endParaRPr lang="zh-CN" sz="2800" b="1" kern="1200" spc="1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  <p:bldLst>
      <p:bldP spid="8" grpId="1" animBg="1"/>
      <p:bldP spid="9" grpId="1"/>
      <p:bldP spid="11" grpId="1" animBg="1"/>
      <p:bldP spid="12" grpId="1"/>
      <p:bldP spid="15" grpId="1" animBg="1"/>
      <p:bldP spid="16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E:\原来\下载\51miz-P1319788-5YBMI2UQ.jpg51miz-P1319788-5YBMI2UQ"/>
          <p:cNvPicPr>
            <a:picLocks noChangeAspect="1"/>
          </p:cNvPicPr>
          <p:nvPr userDrawn="1"/>
        </p:nvPicPr>
        <p:blipFill rotWithShape="1">
          <a:blip r:embed="rId1"/>
          <a:srcRect/>
          <a:stretch>
            <a:fillRect/>
          </a:stretch>
        </p:blipFill>
        <p:spPr>
          <a:xfrm>
            <a:off x="0" y="-73025"/>
            <a:ext cx="12192000" cy="4074795"/>
          </a:xfrm>
          <a:prstGeom prst="rect">
            <a:avLst/>
          </a:prstGeom>
        </p:spPr>
      </p:pic>
      <p:grpSp>
        <p:nvGrpSpPr>
          <p:cNvPr id="41" name="组合 40"/>
          <p:cNvGrpSpPr/>
          <p:nvPr/>
        </p:nvGrpSpPr>
        <p:grpSpPr>
          <a:xfrm>
            <a:off x="11029833" y="6266191"/>
            <a:ext cx="950073" cy="351733"/>
            <a:chOff x="173877" y="1499881"/>
            <a:chExt cx="950073" cy="351733"/>
          </a:xfrm>
        </p:grpSpPr>
        <p:cxnSp>
          <p:nvCxnSpPr>
            <p:cNvPr id="42" name="直接连接符 41"/>
            <p:cNvCxnSpPr/>
            <p:nvPr/>
          </p:nvCxnSpPr>
          <p:spPr>
            <a:xfrm flipH="1">
              <a:off x="862161" y="1499881"/>
              <a:ext cx="261789" cy="351733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 flipH="1">
              <a:off x="690090" y="1499881"/>
              <a:ext cx="261789" cy="351733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flipH="1">
              <a:off x="518019" y="1499881"/>
              <a:ext cx="261789" cy="351733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 flipH="1">
              <a:off x="345948" y="1499881"/>
              <a:ext cx="261789" cy="351733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 flipH="1">
              <a:off x="173877" y="1499881"/>
              <a:ext cx="261789" cy="351733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>
          <a:xfrm>
            <a:off x="11201919" y="6393827"/>
            <a:ext cx="950073" cy="351733"/>
            <a:chOff x="173877" y="1499881"/>
            <a:chExt cx="950073" cy="351733"/>
          </a:xfrm>
        </p:grpSpPr>
        <p:cxnSp>
          <p:nvCxnSpPr>
            <p:cNvPr id="16" name="直接连接符 15"/>
            <p:cNvCxnSpPr/>
            <p:nvPr/>
          </p:nvCxnSpPr>
          <p:spPr>
            <a:xfrm flipH="1">
              <a:off x="862161" y="1499881"/>
              <a:ext cx="261789" cy="351733"/>
            </a:xfrm>
            <a:prstGeom prst="line">
              <a:avLst/>
            </a:prstGeom>
            <a:ln w="38100">
              <a:solidFill>
                <a:srgbClr val="0070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>
              <a:off x="690090" y="1499881"/>
              <a:ext cx="261789" cy="351733"/>
            </a:xfrm>
            <a:prstGeom prst="line">
              <a:avLst/>
            </a:prstGeom>
            <a:ln w="38100">
              <a:solidFill>
                <a:srgbClr val="0070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H="1">
              <a:off x="518019" y="1499881"/>
              <a:ext cx="261789" cy="351733"/>
            </a:xfrm>
            <a:prstGeom prst="line">
              <a:avLst/>
            </a:prstGeom>
            <a:ln w="38100">
              <a:solidFill>
                <a:srgbClr val="0070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H="1">
              <a:off x="345948" y="1499881"/>
              <a:ext cx="261789" cy="351733"/>
            </a:xfrm>
            <a:prstGeom prst="line">
              <a:avLst/>
            </a:prstGeom>
            <a:ln w="38100">
              <a:solidFill>
                <a:srgbClr val="0070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H="1">
              <a:off x="173877" y="1499881"/>
              <a:ext cx="261789" cy="351733"/>
            </a:xfrm>
            <a:prstGeom prst="line">
              <a:avLst/>
            </a:prstGeom>
            <a:ln w="38100">
              <a:solidFill>
                <a:srgbClr val="0070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矩形 45"/>
          <p:cNvSpPr/>
          <p:nvPr/>
        </p:nvSpPr>
        <p:spPr>
          <a:xfrm>
            <a:off x="0" y="3662680"/>
            <a:ext cx="3511127" cy="679027"/>
          </a:xfrm>
          <a:prstGeom prst="rect">
            <a:avLst/>
          </a:prstGeom>
          <a:solidFill>
            <a:srgbClr val="0070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-45" y="4377432"/>
            <a:ext cx="978580" cy="45719"/>
          </a:xfrm>
          <a:prstGeom prst="rect">
            <a:avLst/>
          </a:prstGeom>
          <a:solidFill>
            <a:srgbClr val="0070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87" y="3567384"/>
            <a:ext cx="3039627" cy="748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265">
                <a:solidFill>
                  <a:schemeClr val="bg1"/>
                </a:solidFill>
                <a:latin typeface="+mj-lt"/>
                <a:sym typeface="+mn-ea"/>
              </a:rPr>
              <a:t>PART  01</a:t>
            </a:r>
            <a:endParaRPr lang="en-US" altLang="zh-CN" sz="4265" b="1" dirty="0">
              <a:solidFill>
                <a:schemeClr val="bg1"/>
              </a:solidFill>
              <a:latin typeface="+mj-lt"/>
              <a:ea typeface="微软雅黑" panose="020B0503020204020204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571202" y="4800177"/>
            <a:ext cx="1264920" cy="823807"/>
          </a:xfrm>
          <a:prstGeom prst="rect">
            <a:avLst/>
          </a:prstGeom>
          <a:solidFill>
            <a:srgbClr val="0070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文本框 4"/>
          <p:cNvSpPr txBox="1"/>
          <p:nvPr/>
        </p:nvSpPr>
        <p:spPr>
          <a:xfrm>
            <a:off x="1793875" y="5233670"/>
            <a:ext cx="916940" cy="24511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 fontAlgn="ctr">
              <a:lnSpc>
                <a:spcPts val="1200"/>
              </a:lnSpc>
            </a:pPr>
            <a:r>
              <a:rPr lang="en-US" altLang="zh-CN" sz="4265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01</a:t>
            </a:r>
            <a:endParaRPr lang="en-US" altLang="zh-CN" sz="4265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 rot="5400000" flipH="1">
            <a:off x="6012193" y="3690123"/>
            <a:ext cx="157875" cy="1420871"/>
            <a:chOff x="9916160" y="0"/>
            <a:chExt cx="254000" cy="2286000"/>
          </a:xfrm>
          <a:noFill/>
        </p:grpSpPr>
        <p:sp>
          <p:nvSpPr>
            <p:cNvPr id="40" name="椭圆 39"/>
            <p:cNvSpPr/>
            <p:nvPr/>
          </p:nvSpPr>
          <p:spPr>
            <a:xfrm>
              <a:off x="9916160" y="0"/>
              <a:ext cx="254000" cy="254000"/>
            </a:xfrm>
            <a:prstGeom prst="ellipse">
              <a:avLst/>
            </a:prstGeom>
            <a:grpFill/>
            <a:ln>
              <a:solidFill>
                <a:srgbClr val="859B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59BCD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字魂70号-灵悦黑体" panose="00000500000000000000" pitchFamily="2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9916160" y="406400"/>
              <a:ext cx="254000" cy="254000"/>
            </a:xfrm>
            <a:prstGeom prst="ellipse">
              <a:avLst/>
            </a:prstGeom>
            <a:grpFill/>
            <a:ln>
              <a:solidFill>
                <a:srgbClr val="859B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59BCD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字魂70号-灵悦黑体" panose="00000500000000000000" pitchFamily="2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9916160" y="812800"/>
              <a:ext cx="254000" cy="254000"/>
            </a:xfrm>
            <a:prstGeom prst="ellipse">
              <a:avLst/>
            </a:prstGeom>
            <a:grpFill/>
            <a:ln>
              <a:solidFill>
                <a:srgbClr val="859B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59BCD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字魂70号-灵悦黑体" panose="00000500000000000000" pitchFamily="2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9916160" y="1219200"/>
              <a:ext cx="254000" cy="254000"/>
            </a:xfrm>
            <a:prstGeom prst="ellipse">
              <a:avLst/>
            </a:prstGeom>
            <a:grpFill/>
            <a:ln>
              <a:solidFill>
                <a:srgbClr val="859B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59BCD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字魂70号-灵悦黑体" panose="00000500000000000000" pitchFamily="2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9916160" y="1625600"/>
              <a:ext cx="254000" cy="254000"/>
            </a:xfrm>
            <a:prstGeom prst="ellipse">
              <a:avLst/>
            </a:prstGeom>
            <a:grpFill/>
            <a:ln>
              <a:solidFill>
                <a:srgbClr val="859B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59BCD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字魂70号-灵悦黑体" panose="00000500000000000000" pitchFamily="2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9916160" y="2032000"/>
              <a:ext cx="254000" cy="254000"/>
            </a:xfrm>
            <a:prstGeom prst="ellipse">
              <a:avLst/>
            </a:prstGeom>
            <a:solidFill>
              <a:srgbClr val="859BCD"/>
            </a:solidFill>
            <a:ln>
              <a:solidFill>
                <a:srgbClr val="859B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59BCD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字魂70号-灵悦黑体" panose="00000500000000000000" pitchFamily="2" charset="-122"/>
              </a:endParaRPr>
            </a:p>
          </p:txBody>
        </p:sp>
      </p:grpSp>
      <p:pic>
        <p:nvPicPr>
          <p:cNvPr id="3" name="图片 2" descr="反白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884266" y="180172"/>
            <a:ext cx="2179320" cy="44259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228340" y="4799330"/>
            <a:ext cx="648335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 eaLnBrk="1" hangingPunct="1"/>
            <a:r>
              <a:rPr lang="zh-CN" sz="2800" b="1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《公路桥梁技术状况评定标准》</a:t>
            </a:r>
            <a:endParaRPr lang="zh-CN" sz="2800" b="1" spc="1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algn="l" eaLnBrk="1" hangingPunct="1"/>
            <a:r>
              <a:rPr lang="zh-CN" sz="2800" b="1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（JTGT 5230—2026）</a:t>
            </a:r>
            <a:r>
              <a:rPr lang="zh-CN" altLang="en-US" sz="2800" b="1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主要内容解读</a:t>
            </a:r>
            <a:endParaRPr lang="zh-CN" altLang="en-US" sz="2800" b="1" spc="1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  <p:bldLst>
      <p:bldP spid="46" grpId="1" animBg="1"/>
      <p:bldP spid="48" grpId="1" animBg="1"/>
      <p:bldP spid="2" grpId="1"/>
      <p:bldP spid="4" grpId="1" animBg="1"/>
      <p:bldP spid="5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0"/>
          <p:cNvSpPr txBox="1">
            <a:spLocks noChangeArrowheads="1"/>
          </p:cNvSpPr>
          <p:nvPr userDrawn="1"/>
        </p:nvSpPr>
        <p:spPr bwMode="auto">
          <a:xfrm>
            <a:off x="1016000" y="182880"/>
            <a:ext cx="7499773" cy="582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0</a:t>
            </a:r>
            <a:r>
              <a:rPr lang="zh-CN" altLang="en-US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、评定流程</a:t>
            </a:r>
            <a:endParaRPr lang="zh-CN" altLang="en-US" sz="3200" b="1" kern="1200" spc="1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769" y="831589"/>
            <a:ext cx="6794573" cy="570652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703830" y="2404745"/>
            <a:ext cx="2334260" cy="1125220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833995" y="1561465"/>
            <a:ext cx="4048125" cy="3830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b="1">
                <a:solidFill>
                  <a:srgbClr val="5307B2"/>
                </a:solidFill>
              </a:rPr>
              <a:t>缺损状况：分为耐久性缺损、结构性缺损（伤在哪？）</a:t>
            </a:r>
            <a:endParaRPr lang="zh-CN" altLang="en-US" b="1">
              <a:solidFill>
                <a:srgbClr val="5307B2"/>
              </a:solidFill>
            </a:endParaRPr>
          </a:p>
          <a:p>
            <a:pPr>
              <a:lnSpc>
                <a:spcPct val="150000"/>
              </a:lnSpc>
            </a:pPr>
            <a:endParaRPr lang="zh-CN" altLang="en-US" b="1"/>
          </a:p>
          <a:p>
            <a:pPr>
              <a:lnSpc>
                <a:spcPct val="150000"/>
              </a:lnSpc>
            </a:pPr>
            <a:r>
              <a:rPr lang="zh-CN" altLang="en-US" b="1">
                <a:solidFill>
                  <a:srgbClr val="FF0000"/>
                </a:solidFill>
                <a:sym typeface="+mn-ea"/>
              </a:rPr>
              <a:t>功能状况：内在的，不易直接看到、不易量化，影响深远的指标；（还能干活吗？）</a:t>
            </a:r>
            <a:endParaRPr lang="zh-CN" altLang="en-US" b="1">
              <a:solidFill>
                <a:srgbClr val="FF0000"/>
              </a:solidFill>
              <a:sym typeface="+mn-ea"/>
            </a:endParaRPr>
          </a:p>
          <a:p>
            <a:pPr>
              <a:lnSpc>
                <a:spcPct val="150000"/>
              </a:lnSpc>
            </a:pPr>
            <a:endParaRPr lang="zh-CN" altLang="en-US" b="1"/>
          </a:p>
          <a:p>
            <a:pPr>
              <a:lnSpc>
                <a:spcPct val="150000"/>
              </a:lnSpc>
            </a:pPr>
            <a:r>
              <a:rPr lang="zh-CN" altLang="en-US" b="1">
                <a:solidFill>
                  <a:schemeClr val="accent5"/>
                </a:solidFill>
              </a:rPr>
              <a:t>影响状况：包括内在、外在因素可能带来的影响；（会不会出事？）</a:t>
            </a:r>
            <a:endParaRPr lang="zh-CN" altLang="en-US" b="1">
              <a:solidFill>
                <a:schemeClr val="accent5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2703830" y="5608320"/>
            <a:ext cx="2334260" cy="44005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703830" y="6097905"/>
            <a:ext cx="2334260" cy="44005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2590165" y="1960245"/>
            <a:ext cx="389890" cy="368300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p>
            <a:r>
              <a:rPr lang="zh-CN" altLang="en-US">
                <a:latin typeface="Calibri" panose="020F0502020204030204" charset="0"/>
              </a:rPr>
              <a:t>①</a:t>
            </a:r>
            <a:endParaRPr lang="zh-CN" altLang="en-US">
              <a:latin typeface="Calibri" panose="020F050202020403020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200910" y="5544820"/>
            <a:ext cx="389255" cy="368300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p>
            <a:r>
              <a:rPr lang="zh-CN" altLang="en-US">
                <a:latin typeface="Calibri" panose="020F0502020204030204" charset="0"/>
              </a:rPr>
              <a:t>②</a:t>
            </a:r>
            <a:endParaRPr lang="zh-CN" altLang="en-US">
              <a:latin typeface="Calibri" panose="020F050202020403020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200910" y="6097905"/>
            <a:ext cx="411480" cy="368300"/>
          </a:xfrm>
          <a:prstGeom prst="rect">
            <a:avLst/>
          </a:prstGeom>
          <a:solidFill>
            <a:srgbClr val="FFFF00"/>
          </a:solidFill>
        </p:spPr>
        <p:txBody>
          <a:bodyPr wrap="none" rtlCol="0" anchor="t">
            <a:spAutoFit/>
          </a:bodyPr>
          <a:p>
            <a:r>
              <a:rPr lang="zh-CN" altLang="en-US">
                <a:latin typeface="Calibri" panose="020F0502020204030204" charset="0"/>
              </a:rPr>
              <a:t>③</a:t>
            </a:r>
            <a:endParaRPr lang="zh-CN" altLang="en-US">
              <a:latin typeface="Calibri" panose="020F050202020403020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0"/>
          <p:cNvSpPr txBox="1">
            <a:spLocks noChangeArrowheads="1"/>
          </p:cNvSpPr>
          <p:nvPr userDrawn="1"/>
        </p:nvSpPr>
        <p:spPr bwMode="auto">
          <a:xfrm>
            <a:off x="1016000" y="182880"/>
            <a:ext cx="7499773" cy="582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1</a:t>
            </a:r>
            <a:r>
              <a:rPr lang="zh-CN" altLang="en-US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、桥型划分</a:t>
            </a:r>
            <a:endParaRPr lang="zh-CN" altLang="en-US" sz="3200" b="1" kern="1200" spc="1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4445" y="2289175"/>
            <a:ext cx="9643110" cy="395541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673642" y="1684884"/>
            <a:ext cx="2729859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75"/>
              </a:spcBef>
              <a:spcAft>
                <a:spcPts val="375"/>
              </a:spcAft>
            </a:pPr>
            <a:endParaRPr lang="en-US" altLang="zh-CN" sz="2400" b="1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34340" y="765175"/>
            <a:ext cx="11424285" cy="1476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 eaLnBrk="1" hangingPunct="1">
              <a:lnSpc>
                <a:spcPct val="150000"/>
              </a:lnSpc>
              <a:buClrTx/>
              <a:buSzTx/>
              <a:buFont typeface="Wingdings" panose="05000000000000000000" charset="0"/>
              <a:buChar char="n"/>
            </a:pPr>
            <a:r>
              <a:rPr lang="zh-CN" altLang="zh-CN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《公路桥梁技术状况评定标准》（JTGT 5230—2026）</a:t>
            </a:r>
            <a:r>
              <a:rPr lang="zh-CN" altLang="zh-CN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在附录B里，把桥型彻底细化为</a:t>
            </a:r>
            <a:r>
              <a:rPr lang="en-US" altLang="zh-CN" sz="2000" b="1" kern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5</a:t>
            </a:r>
            <a:r>
              <a:rPr lang="zh-CN" altLang="en-US" sz="2000" b="1" kern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大类、</a:t>
            </a:r>
            <a:r>
              <a:rPr lang="en-US" altLang="zh-CN" sz="2000" b="1" kern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21</a:t>
            </a:r>
            <a:r>
              <a:rPr lang="zh-CN" altLang="en-US" sz="2000" b="1" kern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小类</a:t>
            </a:r>
            <a:r>
              <a:rPr lang="zh-CN" altLang="zh-CN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；</a:t>
            </a:r>
            <a:endParaRPr lang="zh-CN" altLang="zh-CN" kern="0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285750" indent="-285750" algn="l" eaLnBrk="1" hangingPunct="1">
              <a:lnSpc>
                <a:spcPct val="150000"/>
              </a:lnSpc>
              <a:buClrTx/>
              <a:buSzTx/>
              <a:buFont typeface="Wingdings" panose="05000000000000000000" charset="0"/>
              <a:buChar char="n"/>
            </a:pPr>
            <a:r>
              <a:rPr lang="en-US" altLang="zh-CN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lang="zh-CN" altLang="en-US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对国家公路桥梁技术数据库内桥梁结构类型统计分析，将</a:t>
            </a:r>
            <a:r>
              <a:rPr lang="en-US" altLang="zh-CN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61</a:t>
            </a:r>
            <a:r>
              <a:rPr lang="zh-CN" altLang="en-US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种分类划分为</a:t>
            </a:r>
            <a:r>
              <a:rPr lang="zh-CN" altLang="en-US" sz="2000" b="1" kern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21种</a:t>
            </a:r>
            <a:r>
              <a:rPr lang="zh-CN" altLang="en-US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评定类型，</a:t>
            </a:r>
            <a:r>
              <a:rPr lang="en-US" altLang="zh-CN" sz="2000" b="1" kern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逐一明确构件划分和权重</a:t>
            </a:r>
            <a:r>
              <a:rPr lang="zh-CN" altLang="en-US" sz="2000" b="1" kern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，附录B</a:t>
            </a:r>
            <a:r>
              <a:rPr lang="zh-CN" altLang="en-US" sz="2000" b="1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。</a:t>
            </a:r>
            <a:endParaRPr lang="zh-CN" altLang="en-US" sz="2000" b="1" kern="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4" name="图片 13"/>
          <p:cNvPicPr>
            <a:picLocks noChangeAspect="1"/>
          </p:cNvPicPr>
          <p:nvPr/>
        </p:nvPicPr>
        <p:blipFill>
          <a:blip r:embed="rId1"/>
          <a:srcRect t="17892"/>
          <a:stretch>
            <a:fillRect/>
          </a:stretch>
        </p:blipFill>
        <p:spPr>
          <a:xfrm>
            <a:off x="4547870" y="2052955"/>
            <a:ext cx="5332730" cy="2395855"/>
          </a:xfrm>
          <a:prstGeom prst="rect">
            <a:avLst/>
          </a:prstGeom>
        </p:spPr>
      </p:pic>
      <p:sp>
        <p:nvSpPr>
          <p:cNvPr id="13" name="文本框 10"/>
          <p:cNvSpPr txBox="1"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1016000" y="182880"/>
            <a:ext cx="7499773" cy="582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l">
              <a:buClrTx/>
              <a:buSzTx/>
              <a:buFontTx/>
            </a:pPr>
            <a:r>
              <a:rPr lang="en-US" altLang="zh-CN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2</a:t>
            </a:r>
            <a:r>
              <a:rPr lang="zh-CN" altLang="en-US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、评定原理</a:t>
            </a:r>
            <a:r>
              <a:rPr lang="en-US" altLang="zh-CN" sz="2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lang="en-US" altLang="zh-CN" sz="2000" b="1" kern="12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评定流程</a:t>
            </a:r>
            <a:endParaRPr lang="en-US" altLang="zh-CN" sz="2000" b="1" kern="12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3629025" y="895985"/>
            <a:ext cx="419100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32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构件 → </a:t>
            </a:r>
            <a:r>
              <a:rPr lang="zh-CN" altLang="zh-CN" sz="3200" b="1" kern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桥跨</a:t>
            </a:r>
            <a:r>
              <a:rPr lang="zh-CN" altLang="zh-CN" sz="32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 → 全桥</a:t>
            </a:r>
            <a:endParaRPr lang="en-US" altLang="zh-CN" sz="3200" b="1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b="17422"/>
          <a:stretch>
            <a:fillRect/>
          </a:stretch>
        </p:blipFill>
        <p:spPr>
          <a:xfrm>
            <a:off x="628650" y="1536065"/>
            <a:ext cx="2971800" cy="5899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t="18311" b="10133"/>
          <a:stretch>
            <a:fillRect/>
          </a:stretch>
        </p:blipFill>
        <p:spPr>
          <a:xfrm>
            <a:off x="4726940" y="1581785"/>
            <a:ext cx="3093085" cy="5124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16060" y="1564640"/>
            <a:ext cx="2695575" cy="488315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3600450" y="1577340"/>
            <a:ext cx="77216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zh-CN" sz="32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→</a:t>
            </a:r>
            <a:endParaRPr lang="zh-CN" altLang="zh-CN" sz="3200" b="1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8225790" y="1564640"/>
            <a:ext cx="77216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zh-CN" sz="32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→</a:t>
            </a:r>
            <a:endParaRPr lang="zh-CN" altLang="zh-CN" sz="3200" b="1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6675" y="3710940"/>
            <a:ext cx="5058410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14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构件的技术状况标度（</a:t>
            </a:r>
            <a:r>
              <a:rPr lang="en-US" altLang="zh-CN" sz="14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ECI</a:t>
            </a:r>
            <a:r>
              <a:rPr lang="zh-CN" altLang="en-US" sz="14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）</a:t>
            </a:r>
            <a:r>
              <a:rPr lang="zh-CN" altLang="zh-CN" sz="14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是建立了三套并行的评价维度；</a:t>
            </a:r>
            <a:endParaRPr lang="en-US" altLang="zh-CN" sz="1400" b="1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由</a:t>
            </a:r>
            <a:r>
              <a:rPr lang="en-US" altLang="zh-CN" sz="14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14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构件技术状况标度（</a:t>
            </a:r>
            <a:r>
              <a:rPr lang="en-US" altLang="zh-CN" sz="14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ECI)  </a:t>
            </a:r>
            <a:r>
              <a:rPr lang="zh-CN" altLang="en-US" sz="14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得到</a:t>
            </a:r>
            <a:r>
              <a:rPr lang="en-US" altLang="zh-CN" sz="14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lang="zh-CN" altLang="en-US" sz="14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构件技术状况等级（</a:t>
            </a:r>
            <a:r>
              <a:rPr lang="en-US" altLang="zh-CN" sz="14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ECL)</a:t>
            </a:r>
            <a:r>
              <a:rPr lang="zh-CN" altLang="en-US" sz="14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；</a:t>
            </a:r>
            <a:endParaRPr lang="zh-CN" altLang="en-US" sz="1400" b="1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1"/>
          <a:srcRect l="2462" t="980" r="28403" b="54433"/>
          <a:stretch>
            <a:fillRect/>
          </a:stretch>
        </p:blipFill>
        <p:spPr>
          <a:xfrm>
            <a:off x="66675" y="2094230"/>
            <a:ext cx="4305300" cy="144208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675" y="4707255"/>
            <a:ext cx="4762500" cy="14605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18045" y="3909695"/>
            <a:ext cx="4713605" cy="96393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76820" y="4955540"/>
            <a:ext cx="3872865" cy="96393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r:id="rId15" p14:bwMode="auto">
            <p14:nvContentPartPr>
              <p14:cNvPr id="35" name="墨迹 34"/>
              <p14:cNvContentPartPr/>
              <p14:nvPr/>
            </p14:nvContentPartPr>
            <p14:xfrm>
              <a:off x="2628900" y="5772150"/>
              <a:ext cx="12700" cy="360"/>
            </p14:xfrm>
          </p:contentPart>
        </mc:Choice>
        <mc:Fallback xmlns="">
          <p:pic>
            <p:nvPicPr>
              <p:cNvPr id="35" name="墨迹 34"/>
            </p:nvPicPr>
            <p:blipFill>
              <a:blip r:embed="rId16"/>
            </p:blipFill>
            <p:spPr>
              <a:xfrm>
                <a:off x="2628900" y="5772150"/>
                <a:ext cx="1270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7" p14:bwMode="auto">
            <p14:nvContentPartPr>
              <p14:cNvPr id="36" name="墨迹 35"/>
              <p14:cNvContentPartPr/>
              <p14:nvPr/>
            </p14:nvContentPartPr>
            <p14:xfrm>
              <a:off x="3295650" y="5759450"/>
              <a:ext cx="12700" cy="360"/>
            </p14:xfrm>
          </p:contentPart>
        </mc:Choice>
        <mc:Fallback xmlns="">
          <p:pic>
            <p:nvPicPr>
              <p:cNvPr id="36" name="墨迹 35"/>
            </p:nvPicPr>
            <p:blipFill>
              <a:blip r:embed="rId16"/>
            </p:blipFill>
            <p:spPr>
              <a:xfrm>
                <a:off x="3295650" y="5759450"/>
                <a:ext cx="1270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8" p14:bwMode="auto">
            <p14:nvContentPartPr>
              <p14:cNvPr id="37" name="墨迹 36"/>
              <p14:cNvContentPartPr/>
              <p14:nvPr/>
            </p14:nvContentPartPr>
            <p14:xfrm>
              <a:off x="3632200" y="5778500"/>
              <a:ext cx="12700" cy="360"/>
            </p14:xfrm>
          </p:contentPart>
        </mc:Choice>
        <mc:Fallback xmlns="">
          <p:pic>
            <p:nvPicPr>
              <p:cNvPr id="37" name="墨迹 36"/>
            </p:nvPicPr>
            <p:blipFill>
              <a:blip r:embed="rId16"/>
            </p:blipFill>
            <p:spPr>
              <a:xfrm>
                <a:off x="3632200" y="5778500"/>
                <a:ext cx="1270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9" p14:bwMode="auto">
            <p14:nvContentPartPr>
              <p14:cNvPr id="38" name="墨迹 37"/>
              <p14:cNvContentPartPr/>
              <p14:nvPr/>
            </p14:nvContentPartPr>
            <p14:xfrm>
              <a:off x="4076700" y="5721350"/>
              <a:ext cx="12700" cy="360"/>
            </p14:xfrm>
          </p:contentPart>
        </mc:Choice>
        <mc:Fallback xmlns="">
          <p:pic>
            <p:nvPicPr>
              <p:cNvPr id="38" name="墨迹 37"/>
            </p:nvPicPr>
            <p:blipFill>
              <a:blip r:embed="rId16"/>
            </p:blipFill>
            <p:spPr>
              <a:xfrm>
                <a:off x="4076700" y="5721350"/>
                <a:ext cx="1270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0" p14:bwMode="auto">
            <p14:nvContentPartPr>
              <p14:cNvPr id="39" name="墨迹 38"/>
              <p14:cNvContentPartPr/>
              <p14:nvPr/>
            </p14:nvContentPartPr>
            <p14:xfrm>
              <a:off x="4425950" y="5708650"/>
              <a:ext cx="360" cy="6350"/>
            </p14:xfrm>
          </p:contentPart>
        </mc:Choice>
        <mc:Fallback xmlns="">
          <p:pic>
            <p:nvPicPr>
              <p:cNvPr id="39" name="墨迹 38"/>
            </p:nvPicPr>
            <p:blipFill>
              <a:blip r:embed="rId21"/>
            </p:blipFill>
            <p:spPr>
              <a:xfrm>
                <a:off x="4425950" y="5708650"/>
                <a:ext cx="360" cy="6350"/>
              </a:xfrm>
              <a:prstGeom prst="rect"/>
            </p:spPr>
          </p:pic>
        </mc:Fallback>
      </mc:AlternateContent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0"/>
          <p:cNvSpPr txBox="1">
            <a:spLocks noChangeArrowheads="1"/>
          </p:cNvSpPr>
          <p:nvPr userDrawn="1"/>
        </p:nvSpPr>
        <p:spPr bwMode="auto">
          <a:xfrm>
            <a:off x="1016000" y="182880"/>
            <a:ext cx="7499773" cy="582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2</a:t>
            </a:r>
            <a:r>
              <a:rPr lang="zh-CN" altLang="en-US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、评定原理</a:t>
            </a:r>
            <a:r>
              <a:rPr lang="en-US" altLang="zh-CN" sz="2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lang="zh-CN" altLang="en-US" sz="2000" b="1" kern="12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构件</a:t>
            </a:r>
            <a:r>
              <a:rPr lang="zh-CN" altLang="en-US" sz="2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技术状况评定</a:t>
            </a:r>
            <a:endParaRPr lang="zh-CN" altLang="en-US" sz="2000" b="1" kern="1200" spc="1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rcRect l="246" r="-246" b="55413"/>
          <a:stretch>
            <a:fillRect/>
          </a:stretch>
        </p:blipFill>
        <p:spPr>
          <a:xfrm>
            <a:off x="90805" y="1127760"/>
            <a:ext cx="7735570" cy="17913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t="46720"/>
          <a:stretch>
            <a:fillRect/>
          </a:stretch>
        </p:blipFill>
        <p:spPr>
          <a:xfrm>
            <a:off x="90805" y="4276725"/>
            <a:ext cx="7735570" cy="214058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85420" y="2998470"/>
            <a:ext cx="799147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600" b="1">
                <a:solidFill>
                  <a:srgbClr val="5307B2"/>
                </a:solidFill>
              </a:rPr>
              <a:t>EDI</a:t>
            </a:r>
            <a:r>
              <a:rPr lang="zh-CN" altLang="en-US" sz="1600" b="1">
                <a:solidFill>
                  <a:srgbClr val="5307B2"/>
                </a:solidFill>
              </a:rPr>
              <a:t>缺损状况：分为耐久性缺损、结构性缺损（伤在哪？）</a:t>
            </a:r>
            <a:endParaRPr lang="zh-CN" altLang="en-US" sz="1600" b="1"/>
          </a:p>
          <a:p>
            <a:pPr>
              <a:lnSpc>
                <a:spcPct val="150000"/>
              </a:lnSpc>
            </a:pPr>
            <a:r>
              <a:rPr lang="en-US" altLang="zh-CN" sz="1600" b="1">
                <a:solidFill>
                  <a:srgbClr val="FF0000"/>
                </a:solidFill>
                <a:sym typeface="+mn-ea"/>
              </a:rPr>
              <a:t>EFI</a:t>
            </a:r>
            <a:r>
              <a:rPr lang="zh-CN" altLang="en-US" sz="1600" b="1">
                <a:solidFill>
                  <a:srgbClr val="FF0000"/>
                </a:solidFill>
                <a:sym typeface="+mn-ea"/>
              </a:rPr>
              <a:t>功能状况：内在的，不易直接看到、不易量化，影响深远的指标；（还能干活吗？）</a:t>
            </a:r>
            <a:endParaRPr lang="zh-CN" altLang="en-US" sz="1600" b="1"/>
          </a:p>
          <a:p>
            <a:pPr>
              <a:lnSpc>
                <a:spcPct val="150000"/>
              </a:lnSpc>
            </a:pPr>
            <a:r>
              <a:rPr lang="en-US" altLang="zh-CN" sz="1600" b="1">
                <a:solidFill>
                  <a:schemeClr val="accent5"/>
                </a:solidFill>
              </a:rPr>
              <a:t>EAI</a:t>
            </a:r>
            <a:r>
              <a:rPr lang="zh-CN" altLang="en-US" sz="1600" b="1">
                <a:solidFill>
                  <a:schemeClr val="accent5"/>
                </a:solidFill>
              </a:rPr>
              <a:t>影响状况：包括内在、外在因素可能带来的影响；（会不会出事？）</a:t>
            </a:r>
            <a:endParaRPr lang="zh-CN" altLang="en-US" sz="1600" b="1">
              <a:solidFill>
                <a:schemeClr val="accent5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335" y="1573530"/>
            <a:ext cx="4107815" cy="33216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069195" y="1949450"/>
            <a:ext cx="542925" cy="337185"/>
          </a:xfrm>
          <a:prstGeom prst="rect">
            <a:avLst/>
          </a:prstGeom>
          <a:solidFill>
            <a:srgbClr val="FBF1E8"/>
          </a:solidFill>
        </p:spPr>
        <p:txBody>
          <a:bodyPr wrap="square" rtlCol="0">
            <a:spAutoFit/>
          </a:bodyPr>
          <a:p>
            <a:r>
              <a:rPr lang="en-US" altLang="zh-CN" sz="1600"/>
              <a:t>0~2</a:t>
            </a:r>
            <a:endParaRPr lang="en-US" altLang="zh-CN" sz="16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0"/>
          <p:cNvSpPr txBox="1">
            <a:spLocks noChangeArrowheads="1"/>
          </p:cNvSpPr>
          <p:nvPr userDrawn="1"/>
        </p:nvSpPr>
        <p:spPr bwMode="auto">
          <a:xfrm>
            <a:off x="1016000" y="182880"/>
            <a:ext cx="7499773" cy="582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2</a:t>
            </a:r>
            <a:r>
              <a:rPr lang="zh-CN" altLang="en-US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、评定原理</a:t>
            </a:r>
            <a:r>
              <a:rPr lang="en-US" altLang="zh-CN" sz="2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lang="zh-CN" altLang="en-US" sz="2000" b="1" kern="12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构件</a:t>
            </a:r>
            <a:r>
              <a:rPr lang="zh-CN" altLang="en-US" sz="2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技术状况评定</a:t>
            </a:r>
            <a:endParaRPr lang="zh-CN" altLang="en-US" sz="2000" b="1" kern="1200" spc="1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2952" r="129" b="62211"/>
          <a:stretch>
            <a:fillRect/>
          </a:stretch>
        </p:blipFill>
        <p:spPr>
          <a:xfrm>
            <a:off x="432435" y="1654810"/>
            <a:ext cx="9290685" cy="15017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290" y="3446145"/>
            <a:ext cx="9053830" cy="2378075"/>
          </a:xfrm>
          <a:prstGeom prst="rect">
            <a:avLst/>
          </a:prstGeom>
        </p:spPr>
      </p:pic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361950" y="1052830"/>
            <a:ext cx="362839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kern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EDI</a:t>
            </a:r>
            <a:r>
              <a:rPr lang="zh-CN" altLang="en-US" sz="2400" b="1" kern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缺损状况</a:t>
            </a:r>
            <a:r>
              <a:rPr lang="zh-CN" altLang="en-US" sz="24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如何评定？</a:t>
            </a:r>
            <a:endParaRPr lang="zh-CN" altLang="en-US" sz="2400" b="1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423670" y="2490470"/>
            <a:ext cx="1228725" cy="368300"/>
          </a:xfrm>
          <a:prstGeom prst="rect">
            <a:avLst/>
          </a:prstGeom>
          <a:solidFill>
            <a:srgbClr val="FFFF00">
              <a:alpha val="15000"/>
            </a:srgbClr>
          </a:solidFill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423670" y="2858770"/>
            <a:ext cx="1228725" cy="368300"/>
          </a:xfrm>
          <a:prstGeom prst="rect">
            <a:avLst/>
          </a:prstGeom>
          <a:solidFill>
            <a:srgbClr val="FFFF00">
              <a:alpha val="15000"/>
            </a:srgbClr>
          </a:solidFill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8515985" y="2490470"/>
            <a:ext cx="25336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b="1">
                <a:solidFill>
                  <a:srgbClr val="FF0000"/>
                </a:solidFill>
              </a:rPr>
              <a:t>——</a:t>
            </a:r>
            <a:r>
              <a:rPr lang="zh-CN" altLang="en-US" b="1">
                <a:solidFill>
                  <a:srgbClr val="FF0000"/>
                </a:solidFill>
              </a:rPr>
              <a:t>规范</a:t>
            </a:r>
            <a:r>
              <a:rPr lang="en-US" altLang="zh-CN" b="1">
                <a:solidFill>
                  <a:srgbClr val="FF0000"/>
                </a:solidFill>
              </a:rPr>
              <a:t>  </a:t>
            </a:r>
            <a:r>
              <a:rPr lang="zh-CN" altLang="en-US" b="1">
                <a:solidFill>
                  <a:srgbClr val="FF0000"/>
                </a:solidFill>
              </a:rPr>
              <a:t>第</a:t>
            </a:r>
            <a:r>
              <a:rPr lang="en-US" altLang="zh-CN" b="1">
                <a:solidFill>
                  <a:srgbClr val="FF0000"/>
                </a:solidFill>
              </a:rPr>
              <a:t>4</a:t>
            </a:r>
            <a:r>
              <a:rPr lang="zh-CN" altLang="en-US" b="1">
                <a:solidFill>
                  <a:srgbClr val="FF0000"/>
                </a:solidFill>
              </a:rPr>
              <a:t>章内容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639810" y="2968625"/>
            <a:ext cx="25336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b="1">
                <a:solidFill>
                  <a:srgbClr val="FF0000"/>
                </a:solidFill>
              </a:rPr>
              <a:t>——</a:t>
            </a:r>
            <a:r>
              <a:rPr lang="zh-CN" altLang="en-US" b="1">
                <a:solidFill>
                  <a:srgbClr val="FF0000"/>
                </a:solidFill>
              </a:rPr>
              <a:t>规范</a:t>
            </a:r>
            <a:r>
              <a:rPr lang="en-US" altLang="zh-CN" b="1">
                <a:solidFill>
                  <a:srgbClr val="FF0000"/>
                </a:solidFill>
              </a:rPr>
              <a:t>  </a:t>
            </a:r>
            <a:r>
              <a:rPr lang="zh-CN" altLang="en-US" b="1">
                <a:solidFill>
                  <a:srgbClr val="FF0000"/>
                </a:solidFill>
              </a:rPr>
              <a:t>第</a:t>
            </a:r>
            <a:r>
              <a:rPr lang="en-US" altLang="zh-CN" b="1">
                <a:solidFill>
                  <a:srgbClr val="FF0000"/>
                </a:solidFill>
              </a:rPr>
              <a:t>5-13</a:t>
            </a:r>
            <a:r>
              <a:rPr lang="zh-CN" altLang="en-US" b="1">
                <a:solidFill>
                  <a:srgbClr val="FF0000"/>
                </a:solidFill>
              </a:rPr>
              <a:t>章内容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0"/>
          <p:cNvSpPr txBox="1">
            <a:spLocks noChangeArrowheads="1"/>
          </p:cNvSpPr>
          <p:nvPr userDrawn="1"/>
        </p:nvSpPr>
        <p:spPr bwMode="auto">
          <a:xfrm>
            <a:off x="1016000" y="182880"/>
            <a:ext cx="7499773" cy="582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2</a:t>
            </a:r>
            <a:r>
              <a:rPr lang="zh-CN" altLang="en-US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、评定原理</a:t>
            </a:r>
            <a:r>
              <a:rPr lang="en-US" altLang="zh-CN" sz="2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lang="zh-CN" altLang="en-US" sz="2000" b="1" kern="12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构件</a:t>
            </a:r>
            <a:r>
              <a:rPr lang="zh-CN" altLang="en-US" sz="2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技术状况评定</a:t>
            </a:r>
            <a:endParaRPr lang="zh-CN" altLang="en-US" sz="2000" b="1" kern="1200" spc="1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1"/>
            </p:custDataLst>
          </p:nvPr>
        </p:nvSpPr>
        <p:spPr>
          <a:xfrm>
            <a:off x="361950" y="1052830"/>
            <a:ext cx="846582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kern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EDI</a:t>
            </a:r>
            <a:r>
              <a:rPr lang="zh-CN" altLang="en-US" sz="2400" b="1" kern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缺损状况</a:t>
            </a:r>
            <a:r>
              <a:rPr lang="zh-CN" altLang="en-US" sz="24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如何评定？</a:t>
            </a:r>
            <a:r>
              <a:rPr lang="en-US" altLang="zh-CN" sz="24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——</a:t>
            </a:r>
            <a:r>
              <a:rPr lang="zh-CN" altLang="en-US" sz="24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第</a:t>
            </a:r>
            <a:r>
              <a:rPr lang="en-US" altLang="zh-CN" sz="24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章</a:t>
            </a:r>
            <a:r>
              <a:rPr lang="en-US" altLang="zh-CN" sz="24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  </a:t>
            </a:r>
            <a:r>
              <a:rPr lang="zh-CN" altLang="en-US" sz="24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构件耐久性缺损评定</a:t>
            </a:r>
            <a:endParaRPr lang="zh-CN" altLang="en-US" sz="2400" b="1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b="64107"/>
          <a:stretch>
            <a:fillRect/>
          </a:stretch>
        </p:blipFill>
        <p:spPr>
          <a:xfrm>
            <a:off x="692150" y="1800860"/>
            <a:ext cx="10268585" cy="222313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720340" y="3060700"/>
            <a:ext cx="534670" cy="368300"/>
          </a:xfrm>
          <a:prstGeom prst="rect">
            <a:avLst/>
          </a:prstGeom>
          <a:solidFill>
            <a:schemeClr val="accent6">
              <a:alpha val="15000"/>
            </a:schemeClr>
          </a:solidFill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720340" y="3505200"/>
            <a:ext cx="534035" cy="368300"/>
          </a:xfrm>
          <a:prstGeom prst="rect">
            <a:avLst/>
          </a:prstGeom>
          <a:solidFill>
            <a:schemeClr val="accent6">
              <a:alpha val="15000"/>
            </a:schemeClr>
          </a:solidFill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209675" y="4462145"/>
            <a:ext cx="989647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chemeClr val="accent1"/>
                </a:solidFill>
              </a:rPr>
              <a:t>缺陷</a:t>
            </a:r>
            <a:r>
              <a:rPr lang="en-US" altLang="zh-CN" sz="2000" b="1">
                <a:solidFill>
                  <a:schemeClr val="accent1"/>
                </a:solidFill>
              </a:rPr>
              <a:t>——</a:t>
            </a:r>
            <a:r>
              <a:rPr lang="zh-CN" altLang="en-US" sz="2000" b="1">
                <a:solidFill>
                  <a:schemeClr val="accent1"/>
                </a:solidFill>
              </a:rPr>
              <a:t>先天的，施工期质量问题造成的初始耐久性缺陷。</a:t>
            </a:r>
            <a:endParaRPr lang="zh-CN" altLang="en-US" sz="2000" b="1">
              <a:solidFill>
                <a:schemeClr val="accent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chemeClr val="accent1"/>
                </a:solidFill>
              </a:rPr>
              <a:t>损伤</a:t>
            </a:r>
            <a:r>
              <a:rPr lang="en-US" altLang="zh-CN" sz="2000" b="1">
                <a:solidFill>
                  <a:schemeClr val="accent1"/>
                </a:solidFill>
              </a:rPr>
              <a:t>——</a:t>
            </a:r>
            <a:r>
              <a:rPr lang="zh-CN" altLang="en-US" sz="2000" b="1">
                <a:solidFill>
                  <a:schemeClr val="accent1"/>
                </a:solidFill>
              </a:rPr>
              <a:t>后天的，运营期产生的材质劣化、防护措施失效等耐久性损伤。</a:t>
            </a:r>
            <a:endParaRPr lang="zh-CN" altLang="en-US" sz="2000" b="1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7" name="墨迹 6"/>
              <p14:cNvContentPartPr/>
              <p14:nvPr/>
            </p14:nvContentPartPr>
            <p14:xfrm>
              <a:off x="2794000" y="3448050"/>
              <a:ext cx="514350" cy="360"/>
            </p14:xfrm>
          </p:contentPart>
        </mc:Choice>
        <mc:Fallback xmlns="">
          <p:pic>
            <p:nvPicPr>
              <p:cNvPr id="7" name="墨迹 6"/>
            </p:nvPicPr>
            <p:blipFill>
              <a:blip r:embed="rId4"/>
            </p:blipFill>
            <p:spPr>
              <a:xfrm>
                <a:off x="2794000" y="3448050"/>
                <a:ext cx="51435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8" name="墨迹 7"/>
              <p14:cNvContentPartPr/>
              <p14:nvPr/>
            </p14:nvContentPartPr>
            <p14:xfrm>
              <a:off x="2857500" y="3784600"/>
              <a:ext cx="387350" cy="57150"/>
            </p14:xfrm>
          </p:contentPart>
        </mc:Choice>
        <mc:Fallback xmlns="">
          <p:pic>
            <p:nvPicPr>
              <p:cNvPr id="8" name="墨迹 7"/>
            </p:nvPicPr>
            <p:blipFill>
              <a:blip r:embed="rId6"/>
            </p:blipFill>
            <p:spPr>
              <a:xfrm>
                <a:off x="2857500" y="3784600"/>
                <a:ext cx="387350" cy="57150"/>
              </a:xfrm>
              <a:prstGeom prst="rect"/>
            </p:spPr>
          </p:pic>
        </mc:Fallback>
      </mc:AlternateContent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矩形 8"/>
          <p:cNvSpPr/>
          <p:nvPr>
            <p:custDataLst>
              <p:tags r:id="rId1"/>
            </p:custDataLst>
          </p:nvPr>
        </p:nvSpPr>
        <p:spPr>
          <a:xfrm>
            <a:off x="361950" y="1038860"/>
            <a:ext cx="3296285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kern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EFI</a:t>
            </a:r>
            <a:r>
              <a:rPr lang="zh-CN" altLang="en-US" sz="2400" b="1" kern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功能状况</a:t>
            </a:r>
            <a:r>
              <a:rPr lang="zh-CN" altLang="en-US" sz="24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如何评定？</a:t>
            </a:r>
            <a:endParaRPr lang="zh-CN" altLang="en-US" sz="2400" b="1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0"/>
          <p:cNvSpPr txBox="1">
            <a:spLocks noChangeArrowheads="1"/>
          </p:cNvSpPr>
          <p:nvPr userDrawn="1"/>
        </p:nvSpPr>
        <p:spPr bwMode="auto">
          <a:xfrm>
            <a:off x="1016000" y="182880"/>
            <a:ext cx="7499773" cy="582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2</a:t>
            </a:r>
            <a:r>
              <a:rPr lang="zh-CN" altLang="en-US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、评定原理</a:t>
            </a:r>
            <a:r>
              <a:rPr lang="en-US" altLang="zh-CN" sz="2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lang="zh-CN" altLang="en-US" sz="2000" b="1" kern="12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构件</a:t>
            </a:r>
            <a:r>
              <a:rPr lang="zh-CN" altLang="en-US" sz="2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技术状况评定</a:t>
            </a:r>
            <a:endParaRPr lang="zh-CN" altLang="en-US" sz="2000" b="1" kern="1200" spc="1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50" y="1773555"/>
            <a:ext cx="10105390" cy="412686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9363710" y="3357245"/>
            <a:ext cx="25336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b="1">
                <a:solidFill>
                  <a:srgbClr val="FF0000"/>
                </a:solidFill>
              </a:rPr>
              <a:t>——</a:t>
            </a:r>
            <a:r>
              <a:rPr lang="zh-CN" altLang="en-US" b="1">
                <a:solidFill>
                  <a:srgbClr val="FF0000"/>
                </a:solidFill>
              </a:rPr>
              <a:t>规范</a:t>
            </a:r>
            <a:r>
              <a:rPr lang="en-US" altLang="zh-CN" b="1">
                <a:solidFill>
                  <a:srgbClr val="FF0000"/>
                </a:solidFill>
              </a:rPr>
              <a:t>  </a:t>
            </a:r>
            <a:r>
              <a:rPr lang="zh-CN" altLang="en-US" b="1">
                <a:solidFill>
                  <a:srgbClr val="FF0000"/>
                </a:solidFill>
              </a:rPr>
              <a:t>第</a:t>
            </a:r>
            <a:r>
              <a:rPr lang="en-US" altLang="zh-CN" b="1">
                <a:solidFill>
                  <a:srgbClr val="FF0000"/>
                </a:solidFill>
              </a:rPr>
              <a:t>14</a:t>
            </a:r>
            <a:r>
              <a:rPr lang="zh-CN" altLang="en-US" b="1">
                <a:solidFill>
                  <a:srgbClr val="FF0000"/>
                </a:solidFill>
              </a:rPr>
              <a:t>章内容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0"/>
          <p:cNvSpPr txBox="1">
            <a:spLocks noChangeArrowheads="1"/>
          </p:cNvSpPr>
          <p:nvPr userDrawn="1"/>
        </p:nvSpPr>
        <p:spPr bwMode="auto">
          <a:xfrm>
            <a:off x="1016000" y="182880"/>
            <a:ext cx="7499773" cy="582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2</a:t>
            </a:r>
            <a:r>
              <a:rPr lang="zh-CN" altLang="en-US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、评定原理</a:t>
            </a:r>
            <a:r>
              <a:rPr lang="en-US" altLang="zh-CN" sz="2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lang="zh-CN" altLang="en-US" sz="2000" b="1" kern="12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构件</a:t>
            </a:r>
            <a:r>
              <a:rPr lang="zh-CN" altLang="en-US" sz="2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技术状况评定</a:t>
            </a:r>
            <a:endParaRPr lang="zh-CN" altLang="en-US" sz="2000" b="1" kern="1200" spc="1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1"/>
            </p:custDataLst>
          </p:nvPr>
        </p:nvSpPr>
        <p:spPr>
          <a:xfrm>
            <a:off x="361950" y="1074420"/>
            <a:ext cx="382016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kern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EAI</a:t>
            </a:r>
            <a:r>
              <a:rPr lang="zh-CN" altLang="en-US" sz="2400" b="1" kern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影响状况</a:t>
            </a:r>
            <a:r>
              <a:rPr lang="zh-CN" altLang="en-US" sz="24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如何评定？</a:t>
            </a:r>
            <a:endParaRPr lang="zh-CN" altLang="en-US" sz="2400" b="1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2235" y="1767840"/>
            <a:ext cx="9172575" cy="410527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9344660" y="3244850"/>
            <a:ext cx="25336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b="1">
                <a:solidFill>
                  <a:srgbClr val="FF0000"/>
                </a:solidFill>
              </a:rPr>
              <a:t>——</a:t>
            </a:r>
            <a:r>
              <a:rPr lang="zh-CN" altLang="en-US" b="1">
                <a:solidFill>
                  <a:srgbClr val="FF0000"/>
                </a:solidFill>
              </a:rPr>
              <a:t>规范</a:t>
            </a:r>
            <a:r>
              <a:rPr lang="en-US" altLang="zh-CN" b="1">
                <a:solidFill>
                  <a:srgbClr val="FF0000"/>
                </a:solidFill>
              </a:rPr>
              <a:t>  </a:t>
            </a:r>
            <a:r>
              <a:rPr lang="zh-CN" altLang="en-US" b="1">
                <a:solidFill>
                  <a:srgbClr val="FF0000"/>
                </a:solidFill>
              </a:rPr>
              <a:t>第</a:t>
            </a:r>
            <a:r>
              <a:rPr lang="en-US" altLang="zh-CN" b="1">
                <a:solidFill>
                  <a:srgbClr val="FF0000"/>
                </a:solidFill>
              </a:rPr>
              <a:t>15</a:t>
            </a:r>
            <a:r>
              <a:rPr lang="zh-CN" altLang="en-US" b="1">
                <a:solidFill>
                  <a:srgbClr val="FF0000"/>
                </a:solidFill>
              </a:rPr>
              <a:t>章内容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0"/>
          <p:cNvSpPr txBox="1">
            <a:spLocks noChangeArrowheads="1"/>
          </p:cNvSpPr>
          <p:nvPr userDrawn="1"/>
        </p:nvSpPr>
        <p:spPr bwMode="auto">
          <a:xfrm>
            <a:off x="1016000" y="182880"/>
            <a:ext cx="7499773" cy="582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2</a:t>
            </a:r>
            <a:r>
              <a:rPr lang="zh-CN" altLang="en-US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、评定原理</a:t>
            </a:r>
            <a:r>
              <a:rPr lang="en-US" altLang="zh-CN" sz="2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lang="zh-CN" altLang="en-US" sz="2000" b="1" kern="12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桥跨</a:t>
            </a:r>
            <a:r>
              <a:rPr lang="zh-CN" altLang="en-US" sz="2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技术状况评定</a:t>
            </a:r>
            <a:endParaRPr lang="zh-CN" altLang="en-US" sz="2000" b="1" kern="1200" spc="1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/>
          <a:srcRect t="17892"/>
          <a:stretch>
            <a:fillRect/>
          </a:stretch>
        </p:blipFill>
        <p:spPr>
          <a:xfrm>
            <a:off x="2535555" y="774065"/>
            <a:ext cx="6184265" cy="277812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48590" y="3552190"/>
            <a:ext cx="12043410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en-US" altLang="zh-CN" sz="1600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2011</a:t>
            </a:r>
            <a:r>
              <a:rPr lang="zh-CN" altLang="en-US" sz="1600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版本规范</a:t>
            </a:r>
            <a:r>
              <a:rPr lang="zh-CN" altLang="zh-CN" sz="1600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</a:t>
            </a:r>
            <a:r>
              <a:rPr lang="zh-CN" altLang="en-US" sz="1600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所有</a:t>
            </a:r>
            <a:r>
              <a:rPr lang="zh-CN" altLang="zh-CN" sz="1600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跨桥算一个总分；</a:t>
            </a:r>
            <a:endParaRPr lang="zh-CN" altLang="zh-CN" sz="1600" kern="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en-US" altLang="zh-CN" sz="1600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2026</a:t>
            </a:r>
            <a:r>
              <a:rPr lang="zh-CN" altLang="en-US" sz="1600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版新规范是</a:t>
            </a:r>
            <a:r>
              <a:rPr lang="zh-CN" altLang="zh-CN" sz="1600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先把第一跨的构件评完，算出一个“桥跨技术状况指（BSCI）”，第二跨、第三跨</a:t>
            </a:r>
            <a:r>
              <a:rPr lang="zh-CN" altLang="en-US" sz="1600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、第</a:t>
            </a:r>
            <a:r>
              <a:rPr lang="en-US" altLang="zh-CN" sz="1600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lang="zh-CN" altLang="en-US" sz="1600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跨</a:t>
            </a:r>
            <a:r>
              <a:rPr lang="zh-CN" altLang="zh-CN" sz="1600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同理</a:t>
            </a:r>
            <a:r>
              <a:rPr lang="en-US" altLang="zh-CN" sz="1600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......</a:t>
            </a:r>
            <a:endParaRPr lang="en-US" altLang="zh-CN" sz="1600" kern="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sz="1600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按照新规范</a:t>
            </a:r>
            <a:r>
              <a:rPr lang="zh-CN" altLang="zh-CN" sz="1600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如果</a:t>
            </a:r>
            <a:r>
              <a:rPr lang="zh-CN" altLang="en-US" sz="1600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桥</a:t>
            </a:r>
            <a:r>
              <a:rPr lang="zh-CN" altLang="zh-CN" sz="1600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跨评定结果不一样，全桥打分的时候，最差那一跨的情况会得到充分体现，而不是被好桥跨的平均值给“稀释”掉</a:t>
            </a:r>
            <a:r>
              <a:rPr lang="en-US" altLang="zh-CN" sz="1600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;</a:t>
            </a:r>
            <a:endParaRPr lang="en-US" altLang="zh-CN" sz="1600" kern="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4070" y="4776470"/>
            <a:ext cx="6635750" cy="6229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3800" y="5399405"/>
            <a:ext cx="6256020" cy="1117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594995" y="2316480"/>
            <a:ext cx="14763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/>
              <a:t>B.2  </a:t>
            </a:r>
            <a:r>
              <a:rPr lang="zh-CN" altLang="en-US" sz="2400" b="1"/>
              <a:t>梁桥</a:t>
            </a:r>
            <a:endParaRPr lang="en-US" altLang="zh-CN" sz="2400" b="1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 l="44682" b="63370"/>
          <a:stretch>
            <a:fillRect/>
          </a:stretch>
        </p:blipFill>
        <p:spPr>
          <a:xfrm>
            <a:off x="2071370" y="1165225"/>
            <a:ext cx="2279015" cy="2512060"/>
          </a:xfrm>
          <a:prstGeom prst="rect">
            <a:avLst/>
          </a:prstGeom>
        </p:spPr>
      </p:pic>
      <p:sp>
        <p:nvSpPr>
          <p:cNvPr id="13" name="文本框 10"/>
          <p:cNvSpPr txBox="1">
            <a:spLocks noChangeArrowheads="1"/>
          </p:cNvSpPr>
          <p:nvPr userDrawn="1"/>
        </p:nvSpPr>
        <p:spPr bwMode="auto">
          <a:xfrm>
            <a:off x="1016000" y="182880"/>
            <a:ext cx="7499773" cy="582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2</a:t>
            </a:r>
            <a:r>
              <a:rPr lang="zh-CN" altLang="en-US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、评定原理</a:t>
            </a:r>
            <a:r>
              <a:rPr lang="en-US" altLang="zh-CN" sz="2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lang="zh-CN" altLang="en-US" sz="2000" b="1" kern="12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桥跨</a:t>
            </a:r>
            <a:r>
              <a:rPr lang="zh-CN" altLang="en-US" sz="2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技术状况评定</a:t>
            </a:r>
            <a:endParaRPr lang="zh-CN" altLang="en-US" sz="2000" b="1" kern="1200" spc="1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66725" y="911225"/>
            <a:ext cx="646747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b="1"/>
              <a:t>不同桥型影响系数（</a:t>
            </a:r>
            <a:r>
              <a:rPr lang="en-US" altLang="zh-CN" b="1"/>
              <a:t>γ</a:t>
            </a:r>
            <a:r>
              <a:rPr lang="zh-CN" altLang="en-US" b="1"/>
              <a:t>）和权重值（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</a:rPr>
              <a:t>ω）详见</a:t>
            </a: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附录</a:t>
            </a:r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B</a:t>
            </a:r>
            <a:endParaRPr lang="en-US" altLang="zh-CN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94995" y="4681220"/>
            <a:ext cx="14763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/>
              <a:t>B.3  </a:t>
            </a:r>
            <a:r>
              <a:rPr lang="zh-CN" altLang="en-US" sz="2400" b="1"/>
              <a:t>拱桥</a:t>
            </a:r>
            <a:endParaRPr lang="zh-CN" altLang="en-US" sz="2400" b="1"/>
          </a:p>
        </p:txBody>
      </p:sp>
      <p:sp>
        <p:nvSpPr>
          <p:cNvPr id="6" name="文本框 5"/>
          <p:cNvSpPr txBox="1"/>
          <p:nvPr/>
        </p:nvSpPr>
        <p:spPr>
          <a:xfrm>
            <a:off x="5395595" y="2164080"/>
            <a:ext cx="28657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/>
              <a:t>B.4  </a:t>
            </a:r>
            <a:r>
              <a:rPr lang="zh-CN" altLang="en-US" sz="2400" b="1"/>
              <a:t>组合体系拱桥</a:t>
            </a:r>
            <a:endParaRPr lang="zh-CN" altLang="en-US" sz="2400" b="1"/>
          </a:p>
        </p:txBody>
      </p:sp>
      <p:sp>
        <p:nvSpPr>
          <p:cNvPr id="11" name="文本框 10"/>
          <p:cNvSpPr txBox="1"/>
          <p:nvPr/>
        </p:nvSpPr>
        <p:spPr>
          <a:xfrm>
            <a:off x="5447665" y="3545840"/>
            <a:ext cx="17995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/>
              <a:t>B.5  </a:t>
            </a:r>
            <a:r>
              <a:rPr lang="zh-CN" altLang="en-US" sz="2400" b="1"/>
              <a:t>悬索桥</a:t>
            </a:r>
            <a:endParaRPr lang="zh-CN" altLang="en-US" sz="2400" b="1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4695" y="3924935"/>
            <a:ext cx="2456815" cy="196215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5275" y="1784350"/>
            <a:ext cx="2943225" cy="12192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9950" y="3285490"/>
            <a:ext cx="3638550" cy="1133475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5447665" y="4927600"/>
            <a:ext cx="17995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/>
              <a:t>B.6  </a:t>
            </a:r>
            <a:r>
              <a:rPr lang="zh-CN" altLang="en-US" sz="2400" b="1"/>
              <a:t>斜拉</a:t>
            </a:r>
            <a:r>
              <a:rPr lang="zh-CN" altLang="en-US" sz="2400" b="1"/>
              <a:t>桥</a:t>
            </a:r>
            <a:endParaRPr lang="zh-CN" altLang="en-US" sz="2400" b="1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9330" y="4700905"/>
            <a:ext cx="3400425" cy="12477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0"/>
          <p:cNvSpPr txBox="1">
            <a:spLocks noChangeArrowheads="1"/>
          </p:cNvSpPr>
          <p:nvPr userDrawn="1"/>
        </p:nvSpPr>
        <p:spPr bwMode="auto">
          <a:xfrm>
            <a:off x="1016000" y="182880"/>
            <a:ext cx="7499773" cy="582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2</a:t>
            </a:r>
            <a:r>
              <a:rPr lang="zh-CN" altLang="en-US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、评定原理</a:t>
            </a:r>
            <a:r>
              <a:rPr lang="en-US" altLang="zh-CN" sz="2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lang="zh-CN" altLang="en-US" sz="2000" b="1" kern="12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桥跨</a:t>
            </a:r>
            <a:r>
              <a:rPr lang="zh-CN" altLang="en-US" sz="2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技术状况评定</a:t>
            </a:r>
            <a:endParaRPr lang="zh-CN" altLang="en-US" sz="2000" b="1" kern="1200" spc="1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64360" y="2138045"/>
            <a:ext cx="8463915" cy="427418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66725" y="911225"/>
            <a:ext cx="646747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b="1"/>
              <a:t>不同桥型影响系数（</a:t>
            </a:r>
            <a:r>
              <a:rPr lang="en-US" altLang="zh-CN" b="1"/>
              <a:t>γ</a:t>
            </a:r>
            <a:r>
              <a:rPr lang="zh-CN" altLang="en-US" b="1"/>
              <a:t>）和权重值（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</a:rPr>
              <a:t>ω）详见</a:t>
            </a: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附录</a:t>
            </a:r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B</a:t>
            </a:r>
            <a:endParaRPr lang="en-US" altLang="zh-CN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66725" y="1635125"/>
            <a:ext cx="3895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以整体式板桥为例展示附录</a:t>
            </a:r>
            <a:r>
              <a:rPr lang="en-US" altLang="zh-CN" b="1"/>
              <a:t>B</a:t>
            </a:r>
            <a:r>
              <a:rPr lang="zh-CN" altLang="en-US" b="1"/>
              <a:t>表格</a:t>
            </a:r>
            <a:endParaRPr lang="zh-CN" altLang="en-US" b="1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0"/>
          <p:cNvSpPr txBox="1">
            <a:spLocks noChangeArrowheads="1"/>
          </p:cNvSpPr>
          <p:nvPr userDrawn="1"/>
        </p:nvSpPr>
        <p:spPr bwMode="auto">
          <a:xfrm>
            <a:off x="1016000" y="182880"/>
            <a:ext cx="7499773" cy="582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2</a:t>
            </a:r>
            <a:r>
              <a:rPr lang="zh-CN" altLang="en-US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、评定原理</a:t>
            </a:r>
            <a:r>
              <a:rPr lang="en-US" altLang="zh-CN" sz="2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lang="zh-CN" altLang="en-US" sz="2000" b="1" kern="12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全桥</a:t>
            </a:r>
            <a:r>
              <a:rPr lang="zh-CN" altLang="en-US" sz="2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技术状况评定</a:t>
            </a:r>
            <a:endParaRPr lang="zh-CN" altLang="en-US" sz="2000" b="1" kern="1200" spc="1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520" y="2896870"/>
            <a:ext cx="6891655" cy="133921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280" y="4236085"/>
            <a:ext cx="6299200" cy="156845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73075" y="765175"/>
            <a:ext cx="9025255" cy="506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1800" b="1">
                <a:solidFill>
                  <a:schemeClr val="accent5"/>
                </a:solidFill>
              </a:rPr>
              <a:t>全桥评定时主要根据实际桥跨分为3种情况：单跨、多跨等级一致、多跨等级不一致；</a:t>
            </a:r>
            <a:endParaRPr lang="zh-CN" altLang="en-US" sz="1800" b="1">
              <a:solidFill>
                <a:schemeClr val="accent5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075" y="1271905"/>
            <a:ext cx="6642100" cy="134112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355840" y="4425315"/>
            <a:ext cx="4660900" cy="737235"/>
          </a:xfrm>
          <a:prstGeom prst="rect">
            <a:avLst/>
          </a:prstGeom>
          <a:noFill/>
          <a:ln w="25400" cmpd="sng">
            <a:solidFill>
              <a:srgbClr val="FF0000"/>
            </a:solidFill>
            <a:prstDash val="solid"/>
          </a:ln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400" b="1">
                <a:solidFill>
                  <a:srgbClr val="5307B2"/>
                </a:solidFill>
              </a:rPr>
              <a:t>线性内插公式</a:t>
            </a:r>
            <a:r>
              <a:rPr lang="en-US" altLang="zh-CN" sz="1400" b="1">
                <a:solidFill>
                  <a:srgbClr val="5307B2"/>
                </a:solidFill>
              </a:rPr>
              <a:t>——</a:t>
            </a:r>
            <a:r>
              <a:rPr lang="zh-CN" altLang="en-US" sz="1400" b="1">
                <a:solidFill>
                  <a:srgbClr val="5307B2"/>
                </a:solidFill>
              </a:rPr>
              <a:t>最大不超过最差桥跨等级的上限值</a:t>
            </a:r>
            <a:endParaRPr lang="zh-CN" altLang="en-US" sz="1400" b="1">
              <a:solidFill>
                <a:srgbClr val="5307B2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1400" b="1">
                <a:solidFill>
                  <a:srgbClr val="5307B2"/>
                </a:solidFill>
              </a:rPr>
              <a:t>                           ——</a:t>
            </a:r>
            <a:r>
              <a:rPr lang="zh-CN" altLang="en-US" sz="1400" b="1">
                <a:solidFill>
                  <a:srgbClr val="5307B2"/>
                </a:solidFill>
              </a:rPr>
              <a:t>最小不低于最差桥跨的技术状况指数</a:t>
            </a:r>
            <a:endParaRPr lang="zh-CN" altLang="en-US" sz="1400" b="1">
              <a:solidFill>
                <a:srgbClr val="5307B2"/>
              </a:solidFill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61290" y="2842895"/>
            <a:ext cx="7038975" cy="3543300"/>
          </a:xfrm>
          <a:prstGeom prst="round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1254125" y="927100"/>
            <a:ext cx="4530090" cy="6412230"/>
          </a:xfrm>
          <a:prstGeom prst="rect">
            <a:avLst/>
          </a:prstGeom>
        </p:spPr>
      </p:pic>
      <p:sp>
        <p:nvSpPr>
          <p:cNvPr id="13" name="文本框 10"/>
          <p:cNvSpPr txBox="1">
            <a:spLocks noChangeArrowheads="1"/>
          </p:cNvSpPr>
          <p:nvPr userDrawn="1"/>
        </p:nvSpPr>
        <p:spPr bwMode="auto">
          <a:xfrm>
            <a:off x="1016000" y="182880"/>
            <a:ext cx="7499773" cy="582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2</a:t>
            </a:r>
            <a:r>
              <a:rPr lang="zh-CN" altLang="en-US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、评定原理</a:t>
            </a:r>
            <a:r>
              <a:rPr lang="en-US" altLang="zh-CN" sz="2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lang="zh-CN" altLang="en-US" sz="2000" b="1" kern="12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全桥</a:t>
            </a:r>
            <a:r>
              <a:rPr lang="zh-CN" altLang="en-US" sz="2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技术状况评定</a:t>
            </a:r>
            <a:endParaRPr lang="zh-CN" altLang="en-US" sz="2000" b="1" kern="1200" spc="1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36855" y="880110"/>
            <a:ext cx="29286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/>
              <a:t>规范算例</a:t>
            </a:r>
            <a:r>
              <a:rPr lang="en-US" altLang="zh-CN" sz="2400" b="1"/>
              <a:t>——</a:t>
            </a:r>
            <a:r>
              <a:rPr lang="zh-CN" altLang="en-US" sz="2400" b="1"/>
              <a:t>附录</a:t>
            </a:r>
            <a:r>
              <a:rPr lang="en-US" altLang="zh-CN" sz="2400" b="1"/>
              <a:t>C</a:t>
            </a:r>
            <a:endParaRPr lang="en-US" altLang="zh-CN" sz="2400" b="1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rcRect t="17892"/>
          <a:stretch>
            <a:fillRect/>
          </a:stretch>
        </p:blipFill>
        <p:spPr>
          <a:xfrm>
            <a:off x="7021830" y="1285875"/>
            <a:ext cx="4678045" cy="21012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18311" b="10133"/>
          <a:stretch>
            <a:fillRect/>
          </a:stretch>
        </p:blipFill>
        <p:spPr>
          <a:xfrm>
            <a:off x="6813550" y="773430"/>
            <a:ext cx="3093085" cy="51244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rcRect l="71711" t="17455" r="11727" b="75069"/>
          <a:stretch>
            <a:fillRect/>
          </a:stretch>
        </p:blipFill>
        <p:spPr>
          <a:xfrm>
            <a:off x="7384415" y="3516630"/>
            <a:ext cx="2697480" cy="1051560"/>
          </a:xfrm>
          <a:prstGeom prst="rect">
            <a:avLst/>
          </a:prstGeom>
        </p:spPr>
      </p:pic>
      <p:cxnSp>
        <p:nvCxnSpPr>
          <p:cNvPr id="6" name="直接箭头连接符 5"/>
          <p:cNvCxnSpPr/>
          <p:nvPr/>
        </p:nvCxnSpPr>
        <p:spPr>
          <a:xfrm flipH="1">
            <a:off x="8815070" y="1868170"/>
            <a:ext cx="769620" cy="1783080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9440" y="4697730"/>
            <a:ext cx="4749165" cy="44577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26300" y="5196840"/>
            <a:ext cx="4415155" cy="78867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13055" y="1420495"/>
            <a:ext cx="13525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计算第1跨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0"/>
          <p:cNvSpPr txBox="1">
            <a:spLocks noChangeArrowheads="1"/>
          </p:cNvSpPr>
          <p:nvPr userDrawn="1"/>
        </p:nvSpPr>
        <p:spPr bwMode="auto">
          <a:xfrm>
            <a:off x="1016000" y="182880"/>
            <a:ext cx="7499773" cy="582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2</a:t>
            </a:r>
            <a:r>
              <a:rPr lang="zh-CN" altLang="en-US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、评定原理</a:t>
            </a:r>
            <a:r>
              <a:rPr lang="en-US" altLang="zh-CN" sz="2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lang="zh-CN" altLang="en-US" sz="2000" b="1" kern="12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全桥</a:t>
            </a:r>
            <a:r>
              <a:rPr lang="zh-CN" altLang="en-US" sz="2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技术状况评定</a:t>
            </a:r>
            <a:endParaRPr lang="zh-CN" altLang="en-US" sz="2000" b="1" kern="1200" spc="1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5920" y="880110"/>
            <a:ext cx="34137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/>
              <a:t>规范算例</a:t>
            </a:r>
            <a:r>
              <a:rPr lang="en-US" altLang="zh-CN" sz="2400" b="1"/>
              <a:t>——</a:t>
            </a:r>
            <a:r>
              <a:rPr lang="zh-CN" altLang="en-US" sz="2400" b="1"/>
              <a:t>附录</a:t>
            </a:r>
            <a:r>
              <a:rPr lang="en-US" altLang="zh-CN" sz="2400" b="1"/>
              <a:t>C</a:t>
            </a:r>
            <a:endParaRPr lang="en-US" altLang="zh-CN" sz="2400" b="1"/>
          </a:p>
        </p:txBody>
      </p:sp>
      <p:sp>
        <p:nvSpPr>
          <p:cNvPr id="9" name="文本框 8"/>
          <p:cNvSpPr txBox="1"/>
          <p:nvPr/>
        </p:nvSpPr>
        <p:spPr>
          <a:xfrm>
            <a:off x="375920" y="1455420"/>
            <a:ext cx="13525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多跨汇总</a:t>
            </a:r>
            <a:endParaRPr lang="zh-CN" altLang="en-US" b="1">
              <a:solidFill>
                <a:srgbClr val="FF000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4210" y="1823720"/>
            <a:ext cx="6311900" cy="4429760"/>
          </a:xfrm>
          <a:prstGeom prst="rect">
            <a:avLst/>
          </a:prstGeom>
        </p:spPr>
      </p:pic>
      <p:sp>
        <p:nvSpPr>
          <p:cNvPr id="4" name="圆角矩形 3"/>
          <p:cNvSpPr/>
          <p:nvPr/>
        </p:nvSpPr>
        <p:spPr>
          <a:xfrm>
            <a:off x="1909445" y="2823845"/>
            <a:ext cx="6400800" cy="295275"/>
          </a:xfrm>
          <a:prstGeom prst="round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1909445" y="4027170"/>
            <a:ext cx="6400800" cy="904240"/>
          </a:xfrm>
          <a:prstGeom prst="round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" name="图片 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15985" y="2292985"/>
            <a:ext cx="3117215" cy="55562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630" y="1541145"/>
            <a:ext cx="7412355" cy="1787525"/>
          </a:xfrm>
          <a:prstGeom prst="rect">
            <a:avLst/>
          </a:prstGeom>
        </p:spPr>
      </p:pic>
      <p:sp>
        <p:nvSpPr>
          <p:cNvPr id="13" name="文本框 10"/>
          <p:cNvSpPr txBox="1">
            <a:spLocks noChangeArrowheads="1"/>
          </p:cNvSpPr>
          <p:nvPr userDrawn="1"/>
        </p:nvSpPr>
        <p:spPr bwMode="auto">
          <a:xfrm>
            <a:off x="1016000" y="182880"/>
            <a:ext cx="7499773" cy="582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2</a:t>
            </a:r>
            <a:r>
              <a:rPr lang="zh-CN" altLang="en-US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、评定原理</a:t>
            </a:r>
            <a:r>
              <a:rPr lang="en-US" altLang="zh-CN" sz="2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lang="zh-CN" altLang="en-US" sz="2000" b="1" kern="12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全桥</a:t>
            </a:r>
            <a:r>
              <a:rPr lang="zh-CN" altLang="en-US" sz="2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技术状况评定</a:t>
            </a:r>
            <a:endParaRPr lang="zh-CN" altLang="en-US" sz="2000" b="1" kern="1200" spc="1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5920" y="880110"/>
            <a:ext cx="34137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/>
              <a:t>规范算例</a:t>
            </a:r>
            <a:r>
              <a:rPr lang="en-US" altLang="zh-CN" sz="2400" b="1"/>
              <a:t>——</a:t>
            </a:r>
            <a:r>
              <a:rPr lang="zh-CN" altLang="en-US" sz="2400" b="1"/>
              <a:t>附录</a:t>
            </a:r>
            <a:r>
              <a:rPr lang="en-US" altLang="zh-CN" sz="2400" b="1"/>
              <a:t>C</a:t>
            </a:r>
            <a:endParaRPr lang="en-US" altLang="zh-CN" sz="2400" b="1"/>
          </a:p>
        </p:txBody>
      </p:sp>
      <p:sp>
        <p:nvSpPr>
          <p:cNvPr id="9" name="文本框 8"/>
          <p:cNvSpPr txBox="1"/>
          <p:nvPr/>
        </p:nvSpPr>
        <p:spPr>
          <a:xfrm>
            <a:off x="375920" y="1455420"/>
            <a:ext cx="13525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多跨汇总</a:t>
            </a:r>
            <a:endParaRPr lang="zh-CN" altLang="en-US" b="1">
              <a:solidFill>
                <a:srgbClr val="FF0000"/>
              </a:solidFill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625" y="3429000"/>
            <a:ext cx="5784850" cy="118300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4300" y="4612005"/>
            <a:ext cx="5464175" cy="136017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1040" y="3784600"/>
            <a:ext cx="2938780" cy="243840"/>
          </a:xfrm>
          <a:prstGeom prst="rect">
            <a:avLst/>
          </a:prstGeom>
        </p:spPr>
      </p:pic>
      <p:cxnSp>
        <p:nvCxnSpPr>
          <p:cNvPr id="7" name="直接箭头连接符 6"/>
          <p:cNvCxnSpPr/>
          <p:nvPr/>
        </p:nvCxnSpPr>
        <p:spPr>
          <a:xfrm>
            <a:off x="6389370" y="3036570"/>
            <a:ext cx="891540" cy="693420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4965065" y="2382520"/>
            <a:ext cx="389890" cy="368300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t">
            <a:spAutoFit/>
          </a:bodyPr>
          <a:p>
            <a:r>
              <a:rPr lang="zh-CN" altLang="en-US">
                <a:latin typeface="Calibri" panose="020F0502020204030204" charset="0"/>
              </a:rPr>
              <a:t>①</a:t>
            </a:r>
            <a:endParaRPr lang="zh-CN" altLang="en-US">
              <a:latin typeface="Calibri" panose="020F050202020403020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780405" y="2382520"/>
            <a:ext cx="389255" cy="368300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t">
            <a:spAutoFit/>
          </a:bodyPr>
          <a:p>
            <a:r>
              <a:rPr lang="zh-CN" altLang="en-US">
                <a:latin typeface="Calibri" panose="020F0502020204030204" charset="0"/>
              </a:rPr>
              <a:t>②</a:t>
            </a:r>
            <a:endParaRPr lang="zh-CN" altLang="en-US">
              <a:latin typeface="Calibri" panose="020F0502020204030204" charset="0"/>
            </a:endParaRPr>
          </a:p>
        </p:txBody>
      </p:sp>
      <p:cxnSp>
        <p:nvCxnSpPr>
          <p:cNvPr id="14" name="直接箭头连接符 13"/>
          <p:cNvCxnSpPr/>
          <p:nvPr/>
        </p:nvCxnSpPr>
        <p:spPr>
          <a:xfrm>
            <a:off x="5354955" y="2950210"/>
            <a:ext cx="946785" cy="2174240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7472680" y="2382520"/>
            <a:ext cx="411480" cy="368300"/>
          </a:xfrm>
          <a:prstGeom prst="rect">
            <a:avLst/>
          </a:prstGeom>
          <a:solidFill>
            <a:schemeClr val="accent2"/>
          </a:solidFill>
        </p:spPr>
        <p:txBody>
          <a:bodyPr wrap="none" rtlCol="0" anchor="t">
            <a:spAutoFit/>
          </a:bodyPr>
          <a:p>
            <a:r>
              <a:rPr lang="zh-CN" altLang="en-US">
                <a:latin typeface="Calibri" panose="020F0502020204030204" charset="0"/>
              </a:rPr>
              <a:t>③</a:t>
            </a:r>
            <a:endParaRPr lang="zh-CN" altLang="en-US">
              <a:latin typeface="Calibri" panose="020F0502020204030204" charset="0"/>
            </a:endParaRPr>
          </a:p>
        </p:txBody>
      </p:sp>
      <p:cxnSp>
        <p:nvCxnSpPr>
          <p:cNvPr id="19" name="直接箭头连接符 18"/>
          <p:cNvCxnSpPr/>
          <p:nvPr/>
        </p:nvCxnSpPr>
        <p:spPr>
          <a:xfrm flipV="1">
            <a:off x="8094980" y="2594610"/>
            <a:ext cx="565150" cy="247650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6634480" y="2382520"/>
            <a:ext cx="373380" cy="368300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④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下弧形箭头 21"/>
          <p:cNvSpPr/>
          <p:nvPr/>
        </p:nvSpPr>
        <p:spPr>
          <a:xfrm>
            <a:off x="4659630" y="3117850"/>
            <a:ext cx="2391410" cy="460375"/>
          </a:xfrm>
          <a:prstGeom prst="curvedUp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3" name="上弧形箭头 22"/>
          <p:cNvSpPr/>
          <p:nvPr/>
        </p:nvSpPr>
        <p:spPr>
          <a:xfrm rot="10320000">
            <a:off x="7073265" y="3108960"/>
            <a:ext cx="913130" cy="476250"/>
          </a:xfrm>
          <a:prstGeom prst="curvedDown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9440" y="4697730"/>
            <a:ext cx="4749165" cy="44577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26300" y="5196840"/>
            <a:ext cx="4415155" cy="788670"/>
          </a:xfrm>
          <a:prstGeom prst="rect">
            <a:avLst/>
          </a:prstGeom>
        </p:spPr>
      </p:pic>
      <p:sp>
        <p:nvSpPr>
          <p:cNvPr id="26" name="矩形 25"/>
          <p:cNvSpPr/>
          <p:nvPr/>
        </p:nvSpPr>
        <p:spPr>
          <a:xfrm>
            <a:off x="7148195" y="4624070"/>
            <a:ext cx="4724400" cy="1676400"/>
          </a:xfrm>
          <a:prstGeom prst="rect">
            <a:avLst/>
          </a:prstGeom>
          <a:noFill/>
          <a:ln w="28575" cmpd="sng">
            <a:solidFill>
              <a:schemeClr val="accent1"/>
            </a:solidFill>
            <a:prstDash val="sys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0"/>
          <p:cNvSpPr txBox="1">
            <a:spLocks noChangeArrowheads="1"/>
          </p:cNvSpPr>
          <p:nvPr userDrawn="1"/>
        </p:nvSpPr>
        <p:spPr bwMode="auto">
          <a:xfrm>
            <a:off x="1016000" y="182880"/>
            <a:ext cx="7499773" cy="582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2</a:t>
            </a:r>
            <a:r>
              <a:rPr lang="zh-CN" altLang="en-US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、评定原理</a:t>
            </a:r>
            <a:r>
              <a:rPr lang="en-US" altLang="zh-CN" sz="2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lang="zh-CN" altLang="en-US" sz="2000" b="1" kern="12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全桥</a:t>
            </a:r>
            <a:r>
              <a:rPr lang="zh-CN" altLang="en-US" sz="2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技术状况评定</a:t>
            </a:r>
            <a:endParaRPr lang="zh-CN" altLang="en-US" sz="2000" b="1" kern="1200" spc="1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5920" y="880110"/>
            <a:ext cx="34137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/>
              <a:t>规范算例</a:t>
            </a:r>
            <a:r>
              <a:rPr lang="en-US" altLang="zh-CN" sz="2400" b="1"/>
              <a:t>——</a:t>
            </a:r>
            <a:r>
              <a:rPr lang="zh-CN" altLang="en-US" sz="2400" b="1"/>
              <a:t>附录</a:t>
            </a:r>
            <a:r>
              <a:rPr lang="en-US" altLang="zh-CN" sz="2400" b="1"/>
              <a:t>C</a:t>
            </a:r>
            <a:endParaRPr lang="en-US" altLang="zh-CN" sz="2400" b="1"/>
          </a:p>
        </p:txBody>
      </p:sp>
      <p:sp>
        <p:nvSpPr>
          <p:cNvPr id="9" name="文本框 8"/>
          <p:cNvSpPr txBox="1"/>
          <p:nvPr/>
        </p:nvSpPr>
        <p:spPr>
          <a:xfrm>
            <a:off x="375920" y="1455420"/>
            <a:ext cx="13525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多跨汇总</a:t>
            </a:r>
            <a:endParaRPr lang="zh-CN" altLang="en-US" b="1">
              <a:solidFill>
                <a:srgbClr val="FF0000"/>
              </a:solidFill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15985" y="2292985"/>
            <a:ext cx="3117215" cy="55562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630" y="1541145"/>
            <a:ext cx="7412355" cy="178752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965065" y="2382520"/>
            <a:ext cx="389890" cy="368300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t">
            <a:spAutoFit/>
          </a:bodyPr>
          <a:p>
            <a:r>
              <a:rPr lang="zh-CN" altLang="en-US">
                <a:latin typeface="Calibri" panose="020F0502020204030204" charset="0"/>
              </a:rPr>
              <a:t>①</a:t>
            </a:r>
            <a:endParaRPr lang="zh-CN" altLang="en-US">
              <a:latin typeface="Calibri" panose="020F050202020403020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780405" y="2382520"/>
            <a:ext cx="389255" cy="368300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t">
            <a:spAutoFit/>
          </a:bodyPr>
          <a:p>
            <a:r>
              <a:rPr lang="zh-CN" altLang="en-US">
                <a:latin typeface="Calibri" panose="020F0502020204030204" charset="0"/>
              </a:rPr>
              <a:t>②</a:t>
            </a:r>
            <a:endParaRPr lang="zh-CN" altLang="en-US">
              <a:latin typeface="Calibri" panose="020F050202020403020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472680" y="2382520"/>
            <a:ext cx="411480" cy="368300"/>
          </a:xfrm>
          <a:prstGeom prst="rect">
            <a:avLst/>
          </a:prstGeom>
          <a:solidFill>
            <a:schemeClr val="accent2"/>
          </a:solidFill>
        </p:spPr>
        <p:txBody>
          <a:bodyPr wrap="none" rtlCol="0" anchor="t">
            <a:spAutoFit/>
          </a:bodyPr>
          <a:p>
            <a:r>
              <a:rPr lang="zh-CN" altLang="en-US">
                <a:latin typeface="Calibri" panose="020F0502020204030204" charset="0"/>
              </a:rPr>
              <a:t>③</a:t>
            </a:r>
            <a:endParaRPr lang="zh-CN" altLang="en-US">
              <a:latin typeface="Calibri" panose="020F0502020204030204" charset="0"/>
            </a:endParaRPr>
          </a:p>
        </p:txBody>
      </p:sp>
      <p:cxnSp>
        <p:nvCxnSpPr>
          <p:cNvPr id="19" name="直接箭头连接符 18"/>
          <p:cNvCxnSpPr/>
          <p:nvPr/>
        </p:nvCxnSpPr>
        <p:spPr>
          <a:xfrm flipV="1">
            <a:off x="8094980" y="2594610"/>
            <a:ext cx="565150" cy="247650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6634480" y="2382520"/>
            <a:ext cx="373380" cy="368300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④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下弧形箭头 21"/>
          <p:cNvSpPr/>
          <p:nvPr/>
        </p:nvSpPr>
        <p:spPr>
          <a:xfrm>
            <a:off x="4659630" y="3117850"/>
            <a:ext cx="2391410" cy="460375"/>
          </a:xfrm>
          <a:prstGeom prst="curvedUp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3" name="上弧形箭头 22"/>
          <p:cNvSpPr/>
          <p:nvPr/>
        </p:nvSpPr>
        <p:spPr>
          <a:xfrm rot="10320000">
            <a:off x="7073265" y="3108960"/>
            <a:ext cx="913130" cy="476250"/>
          </a:xfrm>
          <a:prstGeom prst="curvedDown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" y="3696335"/>
            <a:ext cx="6891655" cy="133921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920" y="5035550"/>
            <a:ext cx="6299200" cy="156845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12" name="墨迹 11"/>
              <p14:cNvContentPartPr/>
              <p14:nvPr/>
            </p14:nvContentPartPr>
            <p14:xfrm>
              <a:off x="5531485" y="4736465"/>
              <a:ext cx="279400" cy="107950"/>
            </p14:xfrm>
          </p:contentPart>
        </mc:Choice>
        <mc:Fallback xmlns="">
          <p:pic>
            <p:nvPicPr>
              <p:cNvPr id="12" name="墨迹 11"/>
            </p:nvPicPr>
            <p:blipFill>
              <a:blip r:embed="rId6"/>
            </p:blipFill>
            <p:spPr>
              <a:xfrm>
                <a:off x="5531485" y="4736465"/>
                <a:ext cx="279400" cy="1079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14" name="墨迹 13"/>
              <p14:cNvContentPartPr/>
              <p14:nvPr/>
            </p14:nvContentPartPr>
            <p14:xfrm>
              <a:off x="5937885" y="4692015"/>
              <a:ext cx="6350" cy="247650"/>
            </p14:xfrm>
          </p:contentPart>
        </mc:Choice>
        <mc:Fallback xmlns="">
          <p:pic>
            <p:nvPicPr>
              <p:cNvPr id="14" name="墨迹 13"/>
            </p:nvPicPr>
            <p:blipFill>
              <a:blip r:embed="rId8"/>
            </p:blipFill>
            <p:spPr>
              <a:xfrm>
                <a:off x="5937885" y="4692015"/>
                <a:ext cx="6350" cy="2476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9" p14:bwMode="auto">
            <p14:nvContentPartPr>
              <p14:cNvPr id="16" name="墨迹 15"/>
              <p14:cNvContentPartPr/>
              <p14:nvPr/>
            </p14:nvContentPartPr>
            <p14:xfrm>
              <a:off x="3353435" y="4234815"/>
              <a:ext cx="2305050" cy="571500"/>
            </p14:xfrm>
          </p:contentPart>
        </mc:Choice>
        <mc:Fallback xmlns="">
          <p:pic>
            <p:nvPicPr>
              <p:cNvPr id="16" name="墨迹 15"/>
            </p:nvPicPr>
            <p:blipFill>
              <a:blip r:embed="rId10"/>
            </p:blipFill>
            <p:spPr>
              <a:xfrm>
                <a:off x="3353435" y="4234815"/>
                <a:ext cx="2305050" cy="571500"/>
              </a:xfrm>
              <a:prstGeom prst="rect"/>
            </p:spPr>
          </p:pic>
        </mc:Fallback>
      </mc:AlternateContent>
      <p:cxnSp>
        <p:nvCxnSpPr>
          <p:cNvPr id="27" name="直接箭头连接符 26"/>
          <p:cNvCxnSpPr/>
          <p:nvPr/>
        </p:nvCxnSpPr>
        <p:spPr>
          <a:xfrm>
            <a:off x="7042150" y="5033645"/>
            <a:ext cx="5006975" cy="1333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7051040" y="4875530"/>
            <a:ext cx="0" cy="1809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8515985" y="4862195"/>
            <a:ext cx="0" cy="1809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9265920" y="4875530"/>
            <a:ext cx="5715" cy="1530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9895205" y="4882515"/>
            <a:ext cx="5715" cy="1530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10524490" y="4875530"/>
            <a:ext cx="5715" cy="1530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10982325" y="4874895"/>
            <a:ext cx="5715" cy="1530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>
            <a:off x="6924675" y="5170805"/>
            <a:ext cx="8001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0</a:t>
            </a:r>
            <a:endParaRPr lang="en-US" altLang="zh-CN"/>
          </a:p>
        </p:txBody>
      </p:sp>
      <p:sp>
        <p:nvSpPr>
          <p:cNvPr id="35" name="文本框 34"/>
          <p:cNvSpPr txBox="1"/>
          <p:nvPr/>
        </p:nvSpPr>
        <p:spPr>
          <a:xfrm>
            <a:off x="8385175" y="5170805"/>
            <a:ext cx="5054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40</a:t>
            </a:r>
            <a:endParaRPr lang="en-US" altLang="zh-CN"/>
          </a:p>
        </p:txBody>
      </p:sp>
      <p:sp>
        <p:nvSpPr>
          <p:cNvPr id="36" name="文本框 35"/>
          <p:cNvSpPr txBox="1"/>
          <p:nvPr/>
        </p:nvSpPr>
        <p:spPr>
          <a:xfrm>
            <a:off x="9017635" y="5170805"/>
            <a:ext cx="5054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60</a:t>
            </a:r>
            <a:endParaRPr lang="en-US" altLang="zh-CN"/>
          </a:p>
        </p:txBody>
      </p:sp>
      <p:sp>
        <p:nvSpPr>
          <p:cNvPr id="37" name="文本框 36"/>
          <p:cNvSpPr txBox="1"/>
          <p:nvPr/>
        </p:nvSpPr>
        <p:spPr>
          <a:xfrm>
            <a:off x="9650095" y="5170805"/>
            <a:ext cx="5054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75</a:t>
            </a:r>
            <a:endParaRPr lang="en-US" altLang="zh-CN"/>
          </a:p>
        </p:txBody>
      </p:sp>
      <p:sp>
        <p:nvSpPr>
          <p:cNvPr id="38" name="文本框 37"/>
          <p:cNvSpPr txBox="1"/>
          <p:nvPr/>
        </p:nvSpPr>
        <p:spPr>
          <a:xfrm>
            <a:off x="10282555" y="5170805"/>
            <a:ext cx="5054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90</a:t>
            </a:r>
            <a:endParaRPr lang="en-US" altLang="zh-CN"/>
          </a:p>
        </p:txBody>
      </p:sp>
      <p:sp>
        <p:nvSpPr>
          <p:cNvPr id="39" name="文本框 38"/>
          <p:cNvSpPr txBox="1"/>
          <p:nvPr/>
        </p:nvSpPr>
        <p:spPr>
          <a:xfrm>
            <a:off x="10779760" y="5170805"/>
            <a:ext cx="5892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100</a:t>
            </a:r>
            <a:endParaRPr lang="en-US" altLang="zh-CN"/>
          </a:p>
        </p:txBody>
      </p:sp>
      <p:sp>
        <p:nvSpPr>
          <p:cNvPr id="40" name="椭圆 39"/>
          <p:cNvSpPr/>
          <p:nvPr/>
        </p:nvSpPr>
        <p:spPr>
          <a:xfrm>
            <a:off x="9429750" y="4898390"/>
            <a:ext cx="180975" cy="18097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8660130" y="4500245"/>
            <a:ext cx="120967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/>
              <a:t>BSCI </a:t>
            </a:r>
            <a:r>
              <a:rPr lang="en-US" altLang="zh-CN" sz="1400" baseline="-25000"/>
              <a:t>min</a:t>
            </a:r>
            <a:r>
              <a:rPr lang="en-US" altLang="zh-CN" sz="1400"/>
              <a:t>=66.7</a:t>
            </a:r>
            <a:endParaRPr lang="en-US" altLang="zh-CN" sz="1400"/>
          </a:p>
        </p:txBody>
      </p:sp>
      <p:sp>
        <p:nvSpPr>
          <p:cNvPr id="42" name="文本框 41"/>
          <p:cNvSpPr txBox="1"/>
          <p:nvPr/>
        </p:nvSpPr>
        <p:spPr>
          <a:xfrm>
            <a:off x="10159365" y="4498975"/>
            <a:ext cx="120967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/>
              <a:t>BSCI </a:t>
            </a:r>
            <a:r>
              <a:rPr lang="en-US" altLang="zh-CN" sz="1400" baseline="-25000"/>
              <a:t>max</a:t>
            </a:r>
            <a:r>
              <a:rPr lang="en-US" altLang="zh-CN" sz="1400"/>
              <a:t>=87.6</a:t>
            </a:r>
            <a:endParaRPr lang="en-US" altLang="zh-CN" sz="1400"/>
          </a:p>
        </p:txBody>
      </p:sp>
      <p:sp>
        <p:nvSpPr>
          <p:cNvPr id="43" name="椭圆 42"/>
          <p:cNvSpPr/>
          <p:nvPr/>
        </p:nvSpPr>
        <p:spPr>
          <a:xfrm>
            <a:off x="10269220" y="4897755"/>
            <a:ext cx="180975" cy="18097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9891395" y="4897755"/>
            <a:ext cx="180975" cy="18097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/>
        </p:nvSpPr>
        <p:spPr>
          <a:xfrm>
            <a:off x="9345930" y="4044950"/>
            <a:ext cx="202311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/>
              <a:t>BSCI</a:t>
            </a:r>
            <a:r>
              <a:rPr lang="en-US" altLang="zh-CN" sz="1400" baseline="-25000"/>
              <a:t> </a:t>
            </a:r>
            <a:r>
              <a:rPr lang="zh-CN" altLang="en-US" sz="1400" baseline="-25000"/>
              <a:t>平均值</a:t>
            </a:r>
            <a:r>
              <a:rPr lang="en-US" altLang="zh-CN" sz="1400"/>
              <a:t>=75.8</a:t>
            </a:r>
            <a:endParaRPr lang="en-US" altLang="zh-CN" sz="1400"/>
          </a:p>
        </p:txBody>
      </p:sp>
      <p:cxnSp>
        <p:nvCxnSpPr>
          <p:cNvPr id="46" name="直接箭头连接符 45"/>
          <p:cNvCxnSpPr/>
          <p:nvPr/>
        </p:nvCxnSpPr>
        <p:spPr>
          <a:xfrm>
            <a:off x="9963150" y="4309745"/>
            <a:ext cx="9525" cy="5048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7" name="直接箭头连接符 46"/>
          <p:cNvCxnSpPr/>
          <p:nvPr/>
        </p:nvCxnSpPr>
        <p:spPr>
          <a:xfrm>
            <a:off x="9349105" y="4675505"/>
            <a:ext cx="30480" cy="21526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8" name="直接箭头连接符 47"/>
          <p:cNvCxnSpPr/>
          <p:nvPr/>
        </p:nvCxnSpPr>
        <p:spPr>
          <a:xfrm flipH="1">
            <a:off x="10391775" y="4669155"/>
            <a:ext cx="93980" cy="1739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0"/>
          <p:cNvSpPr txBox="1">
            <a:spLocks noChangeArrowheads="1"/>
          </p:cNvSpPr>
          <p:nvPr userDrawn="1"/>
        </p:nvSpPr>
        <p:spPr bwMode="auto">
          <a:xfrm>
            <a:off x="1016000" y="182880"/>
            <a:ext cx="7499773" cy="582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2</a:t>
            </a:r>
            <a:r>
              <a:rPr lang="zh-CN" altLang="en-US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、评定原理</a:t>
            </a:r>
            <a:r>
              <a:rPr lang="en-US" altLang="zh-CN" sz="2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lang="zh-CN" altLang="en-US" sz="2000" b="1" kern="12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全桥</a:t>
            </a:r>
            <a:r>
              <a:rPr lang="zh-CN" altLang="en-US" sz="2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技术状况评定</a:t>
            </a:r>
            <a:endParaRPr lang="zh-CN" altLang="en-US" sz="2000" b="1" kern="1200" spc="1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138" r="-138" b="92669"/>
          <a:stretch>
            <a:fillRect/>
          </a:stretch>
        </p:blipFill>
        <p:spPr>
          <a:xfrm>
            <a:off x="2565400" y="765175"/>
            <a:ext cx="6428105" cy="3721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t="13268"/>
          <a:stretch>
            <a:fillRect/>
          </a:stretch>
        </p:blipFill>
        <p:spPr>
          <a:xfrm>
            <a:off x="2565400" y="1803400"/>
            <a:ext cx="6478270" cy="4437380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8474710" y="1689735"/>
            <a:ext cx="350520" cy="507365"/>
          </a:xfrm>
          <a:prstGeom prst="round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3465195" y="1690370"/>
            <a:ext cx="2792730" cy="372110"/>
          </a:xfrm>
          <a:prstGeom prst="round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0"/>
          <p:cNvSpPr txBox="1">
            <a:spLocks noChangeArrowheads="1"/>
          </p:cNvSpPr>
          <p:nvPr userDrawn="1"/>
        </p:nvSpPr>
        <p:spPr bwMode="auto">
          <a:xfrm>
            <a:off x="1016000" y="182880"/>
            <a:ext cx="7499773" cy="582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3</a:t>
            </a:r>
            <a:r>
              <a:rPr lang="zh-CN" altLang="en-US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、</a:t>
            </a:r>
            <a:r>
              <a:rPr lang="zh-CN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评定报告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——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规范要求</a:t>
            </a:r>
            <a:endParaRPr lang="zh-CN" altLang="en-US" sz="2000" b="1" kern="1200" spc="1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t="4479"/>
          <a:stretch>
            <a:fillRect/>
          </a:stretch>
        </p:blipFill>
        <p:spPr>
          <a:xfrm>
            <a:off x="1016000" y="898525"/>
            <a:ext cx="4731385" cy="55587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5745" y="965200"/>
            <a:ext cx="4692650" cy="293433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t="1314"/>
          <a:stretch>
            <a:fillRect/>
          </a:stretch>
        </p:blipFill>
        <p:spPr>
          <a:xfrm>
            <a:off x="2423160" y="899795"/>
            <a:ext cx="7346315" cy="5339715"/>
          </a:xfrm>
          <a:prstGeom prst="rect">
            <a:avLst/>
          </a:prstGeom>
        </p:spPr>
      </p:pic>
      <p:sp>
        <p:nvSpPr>
          <p:cNvPr id="13" name="文本框 10"/>
          <p:cNvSpPr txBox="1">
            <a:spLocks noChangeArrowheads="1"/>
          </p:cNvSpPr>
          <p:nvPr userDrawn="1"/>
        </p:nvSpPr>
        <p:spPr bwMode="auto">
          <a:xfrm>
            <a:off x="1016000" y="182880"/>
            <a:ext cx="7499773" cy="582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3</a:t>
            </a:r>
            <a:r>
              <a:rPr lang="zh-CN" altLang="en-US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、</a:t>
            </a:r>
            <a:r>
              <a:rPr lang="zh-CN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评定报告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——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规范要求</a:t>
            </a:r>
            <a:endParaRPr lang="zh-CN" sz="2000" b="1" kern="1200" spc="1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0"/>
          <p:cNvSpPr txBox="1">
            <a:spLocks noChangeArrowheads="1"/>
          </p:cNvSpPr>
          <p:nvPr userDrawn="1"/>
        </p:nvSpPr>
        <p:spPr bwMode="auto">
          <a:xfrm>
            <a:off x="1016000" y="182880"/>
            <a:ext cx="7499773" cy="582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3</a:t>
            </a:r>
            <a:r>
              <a:rPr lang="zh-CN" altLang="en-US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、</a:t>
            </a:r>
            <a:r>
              <a:rPr lang="zh-CN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评定报告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——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生成报告示例</a:t>
            </a:r>
            <a:endParaRPr lang="zh-CN" altLang="en-US" sz="2000" b="1" kern="1200" spc="1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935" y="951865"/>
            <a:ext cx="3787140" cy="53822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7040" y="951865"/>
            <a:ext cx="3677920" cy="53816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960" y="1027430"/>
            <a:ext cx="3783965" cy="5334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E:\原来\下载\51miz-P1319788-5YBMI2UQ.jpg51miz-P1319788-5YBMI2UQ"/>
          <p:cNvPicPr>
            <a:picLocks noChangeAspect="1"/>
          </p:cNvPicPr>
          <p:nvPr userDrawn="1"/>
        </p:nvPicPr>
        <p:blipFill rotWithShape="1">
          <a:blip r:embed="rId1"/>
          <a:srcRect/>
          <a:stretch>
            <a:fillRect/>
          </a:stretch>
        </p:blipFill>
        <p:spPr>
          <a:xfrm>
            <a:off x="0" y="-73025"/>
            <a:ext cx="12192000" cy="4074795"/>
          </a:xfrm>
          <a:prstGeom prst="rect">
            <a:avLst/>
          </a:prstGeom>
        </p:spPr>
      </p:pic>
      <p:grpSp>
        <p:nvGrpSpPr>
          <p:cNvPr id="41" name="组合 40"/>
          <p:cNvGrpSpPr/>
          <p:nvPr/>
        </p:nvGrpSpPr>
        <p:grpSpPr>
          <a:xfrm>
            <a:off x="11029833" y="6266191"/>
            <a:ext cx="950073" cy="351733"/>
            <a:chOff x="173877" y="1499881"/>
            <a:chExt cx="950073" cy="351733"/>
          </a:xfrm>
        </p:grpSpPr>
        <p:cxnSp>
          <p:nvCxnSpPr>
            <p:cNvPr id="42" name="直接连接符 41"/>
            <p:cNvCxnSpPr/>
            <p:nvPr/>
          </p:nvCxnSpPr>
          <p:spPr>
            <a:xfrm flipH="1">
              <a:off x="862161" y="1499881"/>
              <a:ext cx="261789" cy="351733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 flipH="1">
              <a:off x="690090" y="1499881"/>
              <a:ext cx="261789" cy="351733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flipH="1">
              <a:off x="518019" y="1499881"/>
              <a:ext cx="261789" cy="351733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 flipH="1">
              <a:off x="345948" y="1499881"/>
              <a:ext cx="261789" cy="351733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 flipH="1">
              <a:off x="173877" y="1499881"/>
              <a:ext cx="261789" cy="351733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>
          <a:xfrm>
            <a:off x="11201919" y="6393827"/>
            <a:ext cx="950073" cy="351733"/>
            <a:chOff x="173877" y="1499881"/>
            <a:chExt cx="950073" cy="351733"/>
          </a:xfrm>
        </p:grpSpPr>
        <p:cxnSp>
          <p:nvCxnSpPr>
            <p:cNvPr id="16" name="直接连接符 15"/>
            <p:cNvCxnSpPr/>
            <p:nvPr/>
          </p:nvCxnSpPr>
          <p:spPr>
            <a:xfrm flipH="1">
              <a:off x="862161" y="1499881"/>
              <a:ext cx="261789" cy="351733"/>
            </a:xfrm>
            <a:prstGeom prst="line">
              <a:avLst/>
            </a:prstGeom>
            <a:ln w="38100">
              <a:solidFill>
                <a:srgbClr val="0070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>
              <a:off x="690090" y="1499881"/>
              <a:ext cx="261789" cy="351733"/>
            </a:xfrm>
            <a:prstGeom prst="line">
              <a:avLst/>
            </a:prstGeom>
            <a:ln w="38100">
              <a:solidFill>
                <a:srgbClr val="0070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H="1">
              <a:off x="518019" y="1499881"/>
              <a:ext cx="261789" cy="351733"/>
            </a:xfrm>
            <a:prstGeom prst="line">
              <a:avLst/>
            </a:prstGeom>
            <a:ln w="38100">
              <a:solidFill>
                <a:srgbClr val="0070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H="1">
              <a:off x="345948" y="1499881"/>
              <a:ext cx="261789" cy="351733"/>
            </a:xfrm>
            <a:prstGeom prst="line">
              <a:avLst/>
            </a:prstGeom>
            <a:ln w="38100">
              <a:solidFill>
                <a:srgbClr val="0070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H="1">
              <a:off x="173877" y="1499881"/>
              <a:ext cx="261789" cy="351733"/>
            </a:xfrm>
            <a:prstGeom prst="line">
              <a:avLst/>
            </a:prstGeom>
            <a:ln w="38100">
              <a:solidFill>
                <a:srgbClr val="0070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矩形 45"/>
          <p:cNvSpPr/>
          <p:nvPr/>
        </p:nvSpPr>
        <p:spPr>
          <a:xfrm>
            <a:off x="0" y="3662680"/>
            <a:ext cx="3511127" cy="679027"/>
          </a:xfrm>
          <a:prstGeom prst="rect">
            <a:avLst/>
          </a:prstGeom>
          <a:solidFill>
            <a:srgbClr val="0070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-45" y="4377432"/>
            <a:ext cx="978580" cy="45719"/>
          </a:xfrm>
          <a:prstGeom prst="rect">
            <a:avLst/>
          </a:prstGeom>
          <a:solidFill>
            <a:srgbClr val="0070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87" y="3567384"/>
            <a:ext cx="3039627" cy="748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265">
                <a:solidFill>
                  <a:schemeClr val="bg1"/>
                </a:solidFill>
                <a:latin typeface="+mj-lt"/>
                <a:sym typeface="+mn-ea"/>
              </a:rPr>
              <a:t>PART  02</a:t>
            </a:r>
            <a:endParaRPr lang="en-US" altLang="zh-CN" sz="4265" b="1" dirty="0">
              <a:solidFill>
                <a:schemeClr val="bg1"/>
              </a:solidFill>
              <a:latin typeface="+mj-lt"/>
              <a:ea typeface="微软雅黑" panose="020B0503020204020204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571202" y="4800177"/>
            <a:ext cx="1264920" cy="823807"/>
          </a:xfrm>
          <a:prstGeom prst="rect">
            <a:avLst/>
          </a:prstGeom>
          <a:solidFill>
            <a:srgbClr val="0070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文本框 4"/>
          <p:cNvSpPr txBox="1"/>
          <p:nvPr/>
        </p:nvSpPr>
        <p:spPr>
          <a:xfrm>
            <a:off x="1793875" y="5233670"/>
            <a:ext cx="916940" cy="24511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 fontAlgn="ctr">
              <a:lnSpc>
                <a:spcPts val="1200"/>
              </a:lnSpc>
            </a:pPr>
            <a:r>
              <a:rPr lang="en-US" altLang="zh-CN" sz="4265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02</a:t>
            </a:r>
            <a:endParaRPr lang="en-US" altLang="zh-CN" sz="4265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 rot="5400000" flipH="1">
            <a:off x="6012193" y="3690123"/>
            <a:ext cx="157875" cy="1420871"/>
            <a:chOff x="9916160" y="0"/>
            <a:chExt cx="254000" cy="2286000"/>
          </a:xfrm>
          <a:noFill/>
        </p:grpSpPr>
        <p:sp>
          <p:nvSpPr>
            <p:cNvPr id="40" name="椭圆 39"/>
            <p:cNvSpPr/>
            <p:nvPr/>
          </p:nvSpPr>
          <p:spPr>
            <a:xfrm>
              <a:off x="9916160" y="0"/>
              <a:ext cx="254000" cy="254000"/>
            </a:xfrm>
            <a:prstGeom prst="ellipse">
              <a:avLst/>
            </a:prstGeom>
            <a:grpFill/>
            <a:ln>
              <a:solidFill>
                <a:srgbClr val="859B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59BCD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字魂70号-灵悦黑体" panose="00000500000000000000" pitchFamily="2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9916160" y="406400"/>
              <a:ext cx="254000" cy="254000"/>
            </a:xfrm>
            <a:prstGeom prst="ellipse">
              <a:avLst/>
            </a:prstGeom>
            <a:grpFill/>
            <a:ln>
              <a:solidFill>
                <a:srgbClr val="859B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59BCD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字魂70号-灵悦黑体" panose="00000500000000000000" pitchFamily="2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9916160" y="812800"/>
              <a:ext cx="254000" cy="254000"/>
            </a:xfrm>
            <a:prstGeom prst="ellipse">
              <a:avLst/>
            </a:prstGeom>
            <a:grpFill/>
            <a:ln>
              <a:solidFill>
                <a:srgbClr val="859B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59BCD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字魂70号-灵悦黑体" panose="00000500000000000000" pitchFamily="2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9916160" y="1219200"/>
              <a:ext cx="254000" cy="254000"/>
            </a:xfrm>
            <a:prstGeom prst="ellipse">
              <a:avLst/>
            </a:prstGeom>
            <a:grpFill/>
            <a:ln>
              <a:solidFill>
                <a:srgbClr val="859B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59BCD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字魂70号-灵悦黑体" panose="00000500000000000000" pitchFamily="2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9916160" y="1625600"/>
              <a:ext cx="254000" cy="254000"/>
            </a:xfrm>
            <a:prstGeom prst="ellipse">
              <a:avLst/>
            </a:prstGeom>
            <a:grpFill/>
            <a:ln>
              <a:solidFill>
                <a:srgbClr val="859B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59BCD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字魂70号-灵悦黑体" panose="00000500000000000000" pitchFamily="2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9916160" y="2032000"/>
              <a:ext cx="254000" cy="254000"/>
            </a:xfrm>
            <a:prstGeom prst="ellipse">
              <a:avLst/>
            </a:prstGeom>
            <a:solidFill>
              <a:srgbClr val="859BCD"/>
            </a:solidFill>
            <a:ln>
              <a:solidFill>
                <a:srgbClr val="859B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59BCD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字魂70号-灵悦黑体" panose="00000500000000000000" pitchFamily="2" charset="-122"/>
              </a:endParaRPr>
            </a:p>
          </p:txBody>
        </p:sp>
      </p:grpSp>
      <p:pic>
        <p:nvPicPr>
          <p:cNvPr id="3" name="图片 2" descr="反白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884266" y="180172"/>
            <a:ext cx="2179320" cy="44259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228340" y="4956810"/>
            <a:ext cx="648335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 eaLnBrk="1" hangingPunct="1"/>
            <a:r>
              <a:rPr lang="zh-CN" sz="2800" b="1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新旧规范算法对比</a:t>
            </a:r>
            <a:endParaRPr lang="zh-CN" altLang="en-US" sz="2800" b="1" spc="1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  <p:bldLst>
      <p:bldP spid="46" grpId="1" animBg="1"/>
      <p:bldP spid="48" grpId="1" animBg="1"/>
      <p:bldP spid="2" grpId="1"/>
      <p:bldP spid="4" grpId="1" animBg="1"/>
      <p:bldP spid="5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0"/>
          <p:cNvSpPr txBox="1">
            <a:spLocks noChangeArrowheads="1"/>
          </p:cNvSpPr>
          <p:nvPr userDrawn="1"/>
        </p:nvSpPr>
        <p:spPr bwMode="auto">
          <a:xfrm>
            <a:off x="1016000" y="182880"/>
            <a:ext cx="7499773" cy="582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zh-CN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新旧规范算法对比</a:t>
            </a:r>
            <a:r>
              <a:rPr lang="en-US" altLang="zh-CN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——2011</a:t>
            </a:r>
            <a:r>
              <a:rPr lang="zh-CN" altLang="en-US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版本规范</a:t>
            </a:r>
            <a:endParaRPr lang="zh-CN" altLang="en-US" sz="3200" b="1" kern="1200" spc="1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48590" y="5552440"/>
            <a:ext cx="12043410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en-US" altLang="zh-CN" sz="1600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2011</a:t>
            </a:r>
            <a:r>
              <a:rPr lang="zh-CN" altLang="en-US" sz="1600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版本规范</a:t>
            </a:r>
            <a:r>
              <a:rPr lang="zh-CN" altLang="zh-CN" sz="1600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</a:t>
            </a:r>
            <a:r>
              <a:rPr lang="zh-CN" altLang="en-US" sz="1600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所有</a:t>
            </a:r>
            <a:r>
              <a:rPr lang="zh-CN" altLang="zh-CN" sz="1600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跨桥算一个总分；</a:t>
            </a:r>
            <a:endParaRPr lang="zh-CN" altLang="zh-CN" sz="1600" kern="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en-US" altLang="zh-CN" sz="1600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2026</a:t>
            </a:r>
            <a:r>
              <a:rPr lang="zh-CN" altLang="en-US" sz="1600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版新规范是</a:t>
            </a:r>
            <a:r>
              <a:rPr lang="zh-CN" altLang="zh-CN" sz="1600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先把第一跨的构件评完，算出一个“桥跨技术状况指（BSCI）”，第二跨、第三跨</a:t>
            </a:r>
            <a:r>
              <a:rPr lang="zh-CN" altLang="en-US" sz="1600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、第</a:t>
            </a:r>
            <a:r>
              <a:rPr lang="en-US" altLang="zh-CN" sz="1600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lang="zh-CN" altLang="en-US" sz="1600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跨</a:t>
            </a:r>
            <a:r>
              <a:rPr lang="zh-CN" altLang="zh-CN" sz="1600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同理</a:t>
            </a:r>
            <a:r>
              <a:rPr lang="en-US" altLang="zh-CN" sz="1600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......</a:t>
            </a:r>
            <a:endParaRPr lang="en-US" altLang="zh-CN" sz="1600" kern="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sz="1600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按照新规范</a:t>
            </a:r>
            <a:r>
              <a:rPr lang="zh-CN" altLang="zh-CN" sz="1600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如果</a:t>
            </a:r>
            <a:r>
              <a:rPr lang="zh-CN" altLang="en-US" sz="1600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桥</a:t>
            </a:r>
            <a:r>
              <a:rPr lang="zh-CN" altLang="zh-CN" sz="1600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跨评定结果不一样，全桥打分的时候，最差那一跨的情况会得到充分体现，而不是被好桥跨的平均值给“稀释”掉</a:t>
            </a:r>
            <a:r>
              <a:rPr lang="en-US" altLang="zh-CN" sz="1600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;</a:t>
            </a:r>
            <a:endParaRPr lang="en-US" altLang="zh-CN" sz="1600" kern="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/>
          <p:nvPr>
            <p:custDataLst>
              <p:tags r:id="rId1"/>
            </p:custDataLst>
          </p:nvPr>
        </p:nvSpPr>
        <p:spPr>
          <a:xfrm>
            <a:off x="4389120" y="913130"/>
            <a:ext cx="273240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32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构件  → 全桥</a:t>
            </a:r>
            <a:endParaRPr lang="en-US" altLang="zh-CN" sz="3200" b="1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375" y="1497330"/>
            <a:ext cx="4458970" cy="40551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755" y="2661920"/>
            <a:ext cx="4927600" cy="123761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12326" r="-3338" b="58500"/>
          <a:stretch>
            <a:fillRect/>
          </a:stretch>
        </p:blipFill>
        <p:spPr>
          <a:xfrm>
            <a:off x="265430" y="765175"/>
            <a:ext cx="5973445" cy="522668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t="41917"/>
          <a:stretch>
            <a:fillRect/>
          </a:stretch>
        </p:blipFill>
        <p:spPr>
          <a:xfrm>
            <a:off x="6924675" y="889000"/>
            <a:ext cx="4846955" cy="5402580"/>
          </a:xfrm>
          <a:prstGeom prst="rect">
            <a:avLst/>
          </a:prstGeom>
        </p:spPr>
      </p:pic>
      <p:cxnSp>
        <p:nvCxnSpPr>
          <p:cNvPr id="4" name="曲线连接符 3"/>
          <p:cNvCxnSpPr/>
          <p:nvPr/>
        </p:nvCxnSpPr>
        <p:spPr>
          <a:xfrm flipV="1">
            <a:off x="3357245" y="842645"/>
            <a:ext cx="6438265" cy="5149215"/>
          </a:xfrm>
          <a:prstGeom prst="curvedConnector3">
            <a:avLst>
              <a:gd name="adj1" fmla="val 50005"/>
            </a:avLst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" name="文本框 10"/>
          <p:cNvSpPr txBox="1">
            <a:spLocks noChangeArrowheads="1"/>
          </p:cNvSpPr>
          <p:nvPr userDrawn="1"/>
        </p:nvSpPr>
        <p:spPr bwMode="auto">
          <a:xfrm>
            <a:off x="1016000" y="182880"/>
            <a:ext cx="7499773" cy="582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zh-CN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新旧规范算法对比</a:t>
            </a:r>
            <a:r>
              <a:rPr lang="en-US" altLang="zh-CN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——2026</a:t>
            </a:r>
            <a:r>
              <a:rPr lang="zh-CN" altLang="en-US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版本规范</a:t>
            </a:r>
            <a:endParaRPr lang="zh-CN" altLang="en-US" sz="3200" b="1" kern="1200" spc="1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E:\原来\下载\51miz-P1319788-5YBMI2UQ.jpg51miz-P1319788-5YBMI2UQ"/>
          <p:cNvPicPr>
            <a:picLocks noChangeAspect="1"/>
          </p:cNvPicPr>
          <p:nvPr userDrawn="1"/>
        </p:nvPicPr>
        <p:blipFill rotWithShape="1">
          <a:blip r:embed="rId1"/>
          <a:srcRect/>
          <a:stretch>
            <a:fillRect/>
          </a:stretch>
        </p:blipFill>
        <p:spPr>
          <a:xfrm>
            <a:off x="0" y="-73025"/>
            <a:ext cx="12192000" cy="4074795"/>
          </a:xfrm>
          <a:prstGeom prst="rect">
            <a:avLst/>
          </a:prstGeom>
        </p:spPr>
      </p:pic>
      <p:grpSp>
        <p:nvGrpSpPr>
          <p:cNvPr id="41" name="组合 40"/>
          <p:cNvGrpSpPr/>
          <p:nvPr/>
        </p:nvGrpSpPr>
        <p:grpSpPr>
          <a:xfrm>
            <a:off x="11029833" y="6266191"/>
            <a:ext cx="950073" cy="351733"/>
            <a:chOff x="173877" y="1499881"/>
            <a:chExt cx="950073" cy="351733"/>
          </a:xfrm>
        </p:grpSpPr>
        <p:cxnSp>
          <p:nvCxnSpPr>
            <p:cNvPr id="42" name="直接连接符 41"/>
            <p:cNvCxnSpPr/>
            <p:nvPr/>
          </p:nvCxnSpPr>
          <p:spPr>
            <a:xfrm flipH="1">
              <a:off x="862161" y="1499881"/>
              <a:ext cx="261789" cy="351733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 flipH="1">
              <a:off x="690090" y="1499881"/>
              <a:ext cx="261789" cy="351733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flipH="1">
              <a:off x="518019" y="1499881"/>
              <a:ext cx="261789" cy="351733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 flipH="1">
              <a:off x="345948" y="1499881"/>
              <a:ext cx="261789" cy="351733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 flipH="1">
              <a:off x="173877" y="1499881"/>
              <a:ext cx="261789" cy="351733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>
          <a:xfrm>
            <a:off x="11201919" y="6393827"/>
            <a:ext cx="950073" cy="351733"/>
            <a:chOff x="173877" y="1499881"/>
            <a:chExt cx="950073" cy="351733"/>
          </a:xfrm>
        </p:grpSpPr>
        <p:cxnSp>
          <p:nvCxnSpPr>
            <p:cNvPr id="16" name="直接连接符 15"/>
            <p:cNvCxnSpPr/>
            <p:nvPr/>
          </p:nvCxnSpPr>
          <p:spPr>
            <a:xfrm flipH="1">
              <a:off x="862161" y="1499881"/>
              <a:ext cx="261789" cy="351733"/>
            </a:xfrm>
            <a:prstGeom prst="line">
              <a:avLst/>
            </a:prstGeom>
            <a:ln w="38100">
              <a:solidFill>
                <a:srgbClr val="0070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>
              <a:off x="690090" y="1499881"/>
              <a:ext cx="261789" cy="351733"/>
            </a:xfrm>
            <a:prstGeom prst="line">
              <a:avLst/>
            </a:prstGeom>
            <a:ln w="38100">
              <a:solidFill>
                <a:srgbClr val="0070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H="1">
              <a:off x="518019" y="1499881"/>
              <a:ext cx="261789" cy="351733"/>
            </a:xfrm>
            <a:prstGeom prst="line">
              <a:avLst/>
            </a:prstGeom>
            <a:ln w="38100">
              <a:solidFill>
                <a:srgbClr val="0070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H="1">
              <a:off x="345948" y="1499881"/>
              <a:ext cx="261789" cy="351733"/>
            </a:xfrm>
            <a:prstGeom prst="line">
              <a:avLst/>
            </a:prstGeom>
            <a:ln w="38100">
              <a:solidFill>
                <a:srgbClr val="0070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H="1">
              <a:off x="173877" y="1499881"/>
              <a:ext cx="261789" cy="351733"/>
            </a:xfrm>
            <a:prstGeom prst="line">
              <a:avLst/>
            </a:prstGeom>
            <a:ln w="38100">
              <a:solidFill>
                <a:srgbClr val="0070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矩形 45"/>
          <p:cNvSpPr/>
          <p:nvPr/>
        </p:nvSpPr>
        <p:spPr>
          <a:xfrm>
            <a:off x="0" y="3662680"/>
            <a:ext cx="3511127" cy="679027"/>
          </a:xfrm>
          <a:prstGeom prst="rect">
            <a:avLst/>
          </a:prstGeom>
          <a:solidFill>
            <a:srgbClr val="0070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-45" y="4377432"/>
            <a:ext cx="978580" cy="45719"/>
          </a:xfrm>
          <a:prstGeom prst="rect">
            <a:avLst/>
          </a:prstGeom>
          <a:solidFill>
            <a:srgbClr val="0070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87" y="3567384"/>
            <a:ext cx="3039627" cy="748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265">
                <a:solidFill>
                  <a:schemeClr val="bg1"/>
                </a:solidFill>
                <a:latin typeface="+mj-lt"/>
                <a:sym typeface="+mn-ea"/>
              </a:rPr>
              <a:t>PART  03</a:t>
            </a:r>
            <a:endParaRPr lang="en-US" altLang="zh-CN" sz="4265" b="1" dirty="0">
              <a:solidFill>
                <a:schemeClr val="bg1"/>
              </a:solidFill>
              <a:latin typeface="+mj-lt"/>
              <a:ea typeface="微软雅黑" panose="020B0503020204020204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571202" y="4800177"/>
            <a:ext cx="1264920" cy="823807"/>
          </a:xfrm>
          <a:prstGeom prst="rect">
            <a:avLst/>
          </a:prstGeom>
          <a:solidFill>
            <a:srgbClr val="0070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文本框 4"/>
          <p:cNvSpPr txBox="1"/>
          <p:nvPr/>
        </p:nvSpPr>
        <p:spPr>
          <a:xfrm>
            <a:off x="1793875" y="5233670"/>
            <a:ext cx="916940" cy="24511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 fontAlgn="ctr">
              <a:lnSpc>
                <a:spcPts val="1200"/>
              </a:lnSpc>
            </a:pPr>
            <a:r>
              <a:rPr lang="en-US" altLang="zh-CN" sz="4265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03</a:t>
            </a:r>
            <a:endParaRPr lang="en-US" altLang="zh-CN" sz="4265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 rot="5400000" flipH="1">
            <a:off x="6012193" y="3690123"/>
            <a:ext cx="157875" cy="1420871"/>
            <a:chOff x="9916160" y="0"/>
            <a:chExt cx="254000" cy="2286000"/>
          </a:xfrm>
          <a:noFill/>
        </p:grpSpPr>
        <p:sp>
          <p:nvSpPr>
            <p:cNvPr id="40" name="椭圆 39"/>
            <p:cNvSpPr/>
            <p:nvPr/>
          </p:nvSpPr>
          <p:spPr>
            <a:xfrm>
              <a:off x="9916160" y="0"/>
              <a:ext cx="254000" cy="254000"/>
            </a:xfrm>
            <a:prstGeom prst="ellipse">
              <a:avLst/>
            </a:prstGeom>
            <a:grpFill/>
            <a:ln>
              <a:solidFill>
                <a:srgbClr val="859B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59BCD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字魂70号-灵悦黑体" panose="00000500000000000000" pitchFamily="2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9916160" y="406400"/>
              <a:ext cx="254000" cy="254000"/>
            </a:xfrm>
            <a:prstGeom prst="ellipse">
              <a:avLst/>
            </a:prstGeom>
            <a:grpFill/>
            <a:ln>
              <a:solidFill>
                <a:srgbClr val="859B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59BCD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字魂70号-灵悦黑体" panose="00000500000000000000" pitchFamily="2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9916160" y="812800"/>
              <a:ext cx="254000" cy="254000"/>
            </a:xfrm>
            <a:prstGeom prst="ellipse">
              <a:avLst/>
            </a:prstGeom>
            <a:grpFill/>
            <a:ln>
              <a:solidFill>
                <a:srgbClr val="859B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59BCD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字魂70号-灵悦黑体" panose="00000500000000000000" pitchFamily="2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9916160" y="1219200"/>
              <a:ext cx="254000" cy="254000"/>
            </a:xfrm>
            <a:prstGeom prst="ellipse">
              <a:avLst/>
            </a:prstGeom>
            <a:grpFill/>
            <a:ln>
              <a:solidFill>
                <a:srgbClr val="859B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59BCD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字魂70号-灵悦黑体" panose="00000500000000000000" pitchFamily="2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9916160" y="1625600"/>
              <a:ext cx="254000" cy="254000"/>
            </a:xfrm>
            <a:prstGeom prst="ellipse">
              <a:avLst/>
            </a:prstGeom>
            <a:grpFill/>
            <a:ln>
              <a:solidFill>
                <a:srgbClr val="859B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59BCD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字魂70号-灵悦黑体" panose="00000500000000000000" pitchFamily="2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9916160" y="2032000"/>
              <a:ext cx="254000" cy="254000"/>
            </a:xfrm>
            <a:prstGeom prst="ellipse">
              <a:avLst/>
            </a:prstGeom>
            <a:solidFill>
              <a:srgbClr val="859BCD"/>
            </a:solidFill>
            <a:ln>
              <a:solidFill>
                <a:srgbClr val="859B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59BCD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字魂70号-灵悦黑体" panose="00000500000000000000" pitchFamily="2" charset="-122"/>
              </a:endParaRPr>
            </a:p>
          </p:txBody>
        </p:sp>
      </p:grpSp>
      <p:pic>
        <p:nvPicPr>
          <p:cNvPr id="3" name="图片 2" descr="反白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884266" y="180172"/>
            <a:ext cx="2179320" cy="442595"/>
          </a:xfrm>
          <a:prstGeom prst="rect">
            <a:avLst/>
          </a:prstGeom>
        </p:spPr>
      </p:pic>
      <p:sp>
        <p:nvSpPr>
          <p:cNvPr id="21" name="文本框 10"/>
          <p:cNvSpPr txBox="1">
            <a:spLocks noChangeArrowheads="1"/>
          </p:cNvSpPr>
          <p:nvPr userDrawn="1"/>
        </p:nvSpPr>
        <p:spPr bwMode="auto">
          <a:xfrm>
            <a:off x="3171825" y="4958080"/>
            <a:ext cx="659701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kern="1200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YJK</a:t>
            </a:r>
            <a:r>
              <a:rPr lang="zh-CN" sz="2800" b="1" kern="1200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桥隧智检平台新规范版本软件实现</a:t>
            </a:r>
            <a:endParaRPr lang="zh-CN" sz="2800" b="1" kern="1200" spc="1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  <p:bldLst>
      <p:bldP spid="46" grpId="1" animBg="1"/>
      <p:bldP spid="48" grpId="1" animBg="1"/>
      <p:bldP spid="2" grpId="1"/>
      <p:bldP spid="4" grpId="1" animBg="1"/>
      <p:bldP spid="5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5200" y="1033780"/>
            <a:ext cx="10708640" cy="5293360"/>
          </a:xfrm>
          <a:prstGeom prst="rect">
            <a:avLst/>
          </a:prstGeom>
        </p:spPr>
      </p:pic>
      <p:sp>
        <p:nvSpPr>
          <p:cNvPr id="13" name="文本框 10"/>
          <p:cNvSpPr txBox="1">
            <a:spLocks noChangeArrowheads="1"/>
          </p:cNvSpPr>
          <p:nvPr userDrawn="1"/>
        </p:nvSpPr>
        <p:spPr bwMode="auto">
          <a:xfrm>
            <a:off x="1016000" y="182880"/>
            <a:ext cx="7499773" cy="39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 kern="1200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1</a:t>
            </a:r>
            <a:r>
              <a:rPr lang="zh-CN" altLang="en-US" sz="2000" b="1" kern="1200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、新规范入口</a:t>
            </a:r>
            <a:endParaRPr lang="zh-CN" altLang="en-US" sz="2000" b="1" kern="1200" spc="1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8094" y="1050449"/>
            <a:ext cx="10631193" cy="5276837"/>
          </a:xfrm>
          <a:prstGeom prst="rect">
            <a:avLst/>
          </a:prstGeom>
        </p:spPr>
      </p:pic>
      <p:sp>
        <p:nvSpPr>
          <p:cNvPr id="13" name="文本框 10"/>
          <p:cNvSpPr txBox="1">
            <a:spLocks noChangeArrowheads="1"/>
          </p:cNvSpPr>
          <p:nvPr userDrawn="1"/>
        </p:nvSpPr>
        <p:spPr bwMode="auto">
          <a:xfrm>
            <a:off x="1016000" y="182880"/>
            <a:ext cx="7499773" cy="39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 kern="1200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2</a:t>
            </a:r>
            <a:r>
              <a:rPr lang="zh-CN" altLang="en-US" sz="2000" b="1" kern="1200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、常规项目登记</a:t>
            </a:r>
            <a:endParaRPr lang="zh-CN" altLang="en-US" sz="2000" b="1" kern="1200" spc="1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7405" y="1137285"/>
            <a:ext cx="10621010" cy="5272405"/>
          </a:xfrm>
          <a:prstGeom prst="rect">
            <a:avLst/>
          </a:prstGeom>
        </p:spPr>
      </p:pic>
      <p:sp>
        <p:nvSpPr>
          <p:cNvPr id="13" name="文本框 10"/>
          <p:cNvSpPr txBox="1">
            <a:spLocks noChangeArrowheads="1"/>
          </p:cNvSpPr>
          <p:nvPr userDrawn="1"/>
        </p:nvSpPr>
        <p:spPr bwMode="auto">
          <a:xfrm>
            <a:off x="1016000" y="182880"/>
            <a:ext cx="7499773" cy="39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 kern="1200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3</a:t>
            </a:r>
            <a:r>
              <a:rPr lang="zh-CN" altLang="en-US" sz="2000" b="1" kern="1200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、常规桥梁登记</a:t>
            </a:r>
            <a:endParaRPr lang="zh-CN" altLang="en-US" sz="2000" b="1" kern="1200" spc="1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337050" y="2825750"/>
            <a:ext cx="2045335" cy="137985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246245" y="4530725"/>
            <a:ext cx="43434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此处和</a:t>
            </a:r>
            <a:r>
              <a:rPr lang="en-US" altLang="zh-CN" b="1">
                <a:solidFill>
                  <a:srgbClr val="FF0000"/>
                </a:solidFill>
              </a:rPr>
              <a:t>2026</a:t>
            </a:r>
            <a:r>
              <a:rPr lang="zh-CN" altLang="en-US" b="1">
                <a:solidFill>
                  <a:srgbClr val="FF0000"/>
                </a:solidFill>
              </a:rPr>
              <a:t>规范附录</a:t>
            </a:r>
            <a:r>
              <a:rPr lang="en-US" altLang="zh-CN" b="1">
                <a:solidFill>
                  <a:srgbClr val="FF0000"/>
                </a:solidFill>
              </a:rPr>
              <a:t>B-</a:t>
            </a:r>
            <a:r>
              <a:rPr lang="zh-CN" altLang="en-US" b="1">
                <a:solidFill>
                  <a:srgbClr val="FF0000"/>
                </a:solidFill>
              </a:rPr>
              <a:t>表</a:t>
            </a:r>
            <a:r>
              <a:rPr lang="en-US" altLang="zh-CN" b="1">
                <a:solidFill>
                  <a:srgbClr val="FF0000"/>
                </a:solidFill>
              </a:rPr>
              <a:t>B.1.1</a:t>
            </a:r>
            <a:r>
              <a:rPr lang="zh-CN" altLang="en-US" b="1">
                <a:solidFill>
                  <a:srgbClr val="FF0000"/>
                </a:solidFill>
              </a:rPr>
              <a:t>桥型一致；</a:t>
            </a:r>
            <a:endParaRPr lang="zh-CN" altLang="en-US" b="1">
              <a:solidFill>
                <a:srgbClr val="FF0000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t="24065"/>
          <a:stretch>
            <a:fillRect/>
          </a:stretch>
        </p:blipFill>
        <p:spPr>
          <a:xfrm>
            <a:off x="6718935" y="2686685"/>
            <a:ext cx="5320030" cy="16573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70" y="1125034"/>
            <a:ext cx="11079637" cy="5499424"/>
          </a:xfrm>
          <a:prstGeom prst="rect">
            <a:avLst/>
          </a:prstGeom>
        </p:spPr>
      </p:pic>
      <p:sp>
        <p:nvSpPr>
          <p:cNvPr id="13" name="文本框 10"/>
          <p:cNvSpPr txBox="1">
            <a:spLocks noChangeArrowheads="1"/>
          </p:cNvSpPr>
          <p:nvPr userDrawn="1"/>
        </p:nvSpPr>
        <p:spPr bwMode="auto">
          <a:xfrm>
            <a:off x="965835" y="182880"/>
            <a:ext cx="7499773" cy="39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 kern="1200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4</a:t>
            </a:r>
            <a:r>
              <a:rPr lang="zh-CN" altLang="en-US" sz="2000" b="1" kern="1200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、常规任务登记</a:t>
            </a:r>
            <a:endParaRPr lang="zh-CN" altLang="en-US" sz="2000" b="1" kern="1200" spc="1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6553" y="823637"/>
            <a:ext cx="6446335" cy="5859738"/>
          </a:xfrm>
          <a:prstGeom prst="rect">
            <a:avLst/>
          </a:prstGeom>
        </p:spPr>
      </p:pic>
      <p:sp>
        <p:nvSpPr>
          <p:cNvPr id="13" name="文本框 10"/>
          <p:cNvSpPr txBox="1">
            <a:spLocks noChangeArrowheads="1"/>
          </p:cNvSpPr>
          <p:nvPr userDrawn="1"/>
        </p:nvSpPr>
        <p:spPr bwMode="auto">
          <a:xfrm>
            <a:off x="965835" y="182880"/>
            <a:ext cx="7499773" cy="39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 kern="1200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5</a:t>
            </a:r>
            <a:r>
              <a:rPr lang="zh-CN" altLang="en-US" sz="2000" b="1" kern="1200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、任务登记</a:t>
            </a:r>
            <a:r>
              <a:rPr lang="en-US" altLang="zh-CN" sz="2000" b="1" kern="1200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——“</a:t>
            </a:r>
            <a:r>
              <a:rPr lang="zh-CN" altLang="en-US" sz="2000" b="1" kern="1200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完善信息</a:t>
            </a:r>
            <a:r>
              <a:rPr lang="en-US" altLang="zh-CN" sz="2000" b="1" kern="1200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”</a:t>
            </a:r>
            <a:r>
              <a:rPr lang="zh-CN" altLang="en-US" sz="2000" b="1" kern="1200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按照新规范修改</a:t>
            </a:r>
            <a:endParaRPr lang="zh-CN" altLang="en-US" sz="2000" b="1" kern="1200" spc="1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423660" y="1204595"/>
            <a:ext cx="669290" cy="382270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7359015" y="1309370"/>
            <a:ext cx="44723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Wingdings" panose="05000000000000000000" charset="0"/>
              <a:buChar char="n"/>
            </a:pPr>
            <a:r>
              <a:rPr lang="zh-CN" altLang="en-US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增加</a:t>
            </a:r>
            <a:r>
              <a:rPr lang="en-US" altLang="zh-CN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“</a:t>
            </a:r>
            <a:r>
              <a:rPr lang="zh-CN" altLang="en-US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新增跨</a:t>
            </a:r>
            <a:r>
              <a:rPr lang="en-US" altLang="zh-CN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”</a:t>
            </a:r>
            <a:r>
              <a:rPr lang="zh-CN" altLang="en-US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功能</a:t>
            </a:r>
            <a:r>
              <a:rPr lang="en-US" altLang="zh-CN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——</a:t>
            </a:r>
            <a:r>
              <a:rPr lang="zh-CN" altLang="en-US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支持后续按照桥跨新增构件；</a:t>
            </a:r>
            <a:endParaRPr lang="zh-CN" altLang="en-US" b="1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359015" y="3244850"/>
            <a:ext cx="4472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Wingdings" panose="05000000000000000000" charset="0"/>
              <a:buChar char="n"/>
            </a:pPr>
            <a:r>
              <a:rPr lang="zh-CN" altLang="en-US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构件编号、构件名称分桥跨输入；</a:t>
            </a:r>
            <a:endParaRPr lang="zh-CN" altLang="en-US" b="1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0"/>
          <p:cNvSpPr txBox="1">
            <a:spLocks noChangeArrowheads="1"/>
          </p:cNvSpPr>
          <p:nvPr userDrawn="1"/>
        </p:nvSpPr>
        <p:spPr bwMode="auto">
          <a:xfrm>
            <a:off x="965835" y="182880"/>
            <a:ext cx="7499773" cy="39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 kern="1200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6</a:t>
            </a:r>
            <a:r>
              <a:rPr lang="zh-CN" altLang="en-US" sz="2000" b="1" kern="1200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、定检记录</a:t>
            </a:r>
            <a:r>
              <a:rPr lang="en-US" altLang="zh-CN" sz="2000" b="1" kern="1200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——“</a:t>
            </a:r>
            <a:r>
              <a:rPr lang="zh-CN" altLang="en-US" sz="2000" b="1" kern="1200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病害类型</a:t>
            </a:r>
            <a:r>
              <a:rPr lang="en-US" altLang="zh-CN" sz="2000" b="1" kern="1200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”</a:t>
            </a:r>
            <a:r>
              <a:rPr lang="zh-CN" altLang="en-US" sz="2000" b="1" kern="1200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按照新规范更新</a:t>
            </a:r>
            <a:endParaRPr lang="zh-CN" altLang="en-US" sz="2000" b="1" kern="1200" spc="1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110" y="982104"/>
            <a:ext cx="10806260" cy="5363732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6471285" y="2218690"/>
            <a:ext cx="1534160" cy="1122680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8221345" y="2085340"/>
            <a:ext cx="2962910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altLang="en-US" b="1">
                <a:solidFill>
                  <a:srgbClr val="FFFF00"/>
                </a:solidFill>
              </a:rPr>
              <a:t>按照构件技术状况评定</a:t>
            </a:r>
            <a:endParaRPr lang="zh-CN" altLang="en-US" b="1">
              <a:solidFill>
                <a:srgbClr val="FFFF00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b="1">
                <a:solidFill>
                  <a:srgbClr val="FFFF00"/>
                </a:solidFill>
              </a:rPr>
              <a:t>缺损状况：</a:t>
            </a:r>
            <a:endParaRPr lang="zh-CN" altLang="en-US" b="1">
              <a:solidFill>
                <a:srgbClr val="FFFF00"/>
              </a:solidFill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b="1">
                <a:solidFill>
                  <a:srgbClr val="FFFF00"/>
                </a:solidFill>
              </a:rPr>
              <a:t>     </a:t>
            </a:r>
            <a:r>
              <a:rPr lang="zh-CN" altLang="en-US" b="1">
                <a:solidFill>
                  <a:srgbClr val="FFFF00"/>
                </a:solidFill>
              </a:rPr>
              <a:t>耐久性缺陷、结构性缺陷</a:t>
            </a:r>
            <a:endParaRPr lang="zh-CN" altLang="en-US" b="1">
              <a:solidFill>
                <a:srgbClr val="FFFF00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b="1">
                <a:solidFill>
                  <a:srgbClr val="FFFF00"/>
                </a:solidFill>
              </a:rPr>
              <a:t>功能状况</a:t>
            </a:r>
            <a:endParaRPr lang="zh-CN" altLang="en-US" b="1">
              <a:solidFill>
                <a:srgbClr val="FFFF00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b="1">
                <a:solidFill>
                  <a:srgbClr val="FFFF00"/>
                </a:solidFill>
              </a:rPr>
              <a:t>影响状况</a:t>
            </a:r>
            <a:endParaRPr lang="zh-CN" altLang="en-US" b="1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0"/>
          <p:cNvSpPr txBox="1">
            <a:spLocks noChangeArrowheads="1"/>
          </p:cNvSpPr>
          <p:nvPr userDrawn="1"/>
        </p:nvSpPr>
        <p:spPr bwMode="auto">
          <a:xfrm>
            <a:off x="965835" y="182880"/>
            <a:ext cx="7499773" cy="39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 kern="1200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6</a:t>
            </a:r>
            <a:r>
              <a:rPr lang="zh-CN" altLang="en-US" sz="2000" b="1" kern="1200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、定检记录</a:t>
            </a:r>
            <a:r>
              <a:rPr lang="en-US" altLang="zh-CN" sz="2000" b="1" kern="1200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——“</a:t>
            </a:r>
            <a:r>
              <a:rPr lang="zh-CN" altLang="en-US" sz="2000" b="1" kern="1200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病害类型</a:t>
            </a:r>
            <a:r>
              <a:rPr lang="en-US" altLang="zh-CN" sz="2000" b="1" kern="1200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”</a:t>
            </a:r>
            <a:r>
              <a:rPr lang="zh-CN" altLang="en-US" sz="2000" b="1" kern="1200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按照新规范更新</a:t>
            </a:r>
            <a:endParaRPr lang="zh-CN" altLang="en-US" sz="2000" b="1" kern="1200" spc="1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04975" y="1028700"/>
            <a:ext cx="8411210" cy="525716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976755" y="1057275"/>
            <a:ext cx="1028700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r>
              <a:rPr lang="en-US" altLang="zh-CN" b="1"/>
              <a:t>****</a:t>
            </a:r>
            <a:r>
              <a:rPr lang="zh-CN" altLang="en-US" b="1"/>
              <a:t>桥</a:t>
            </a:r>
            <a:endParaRPr lang="zh-CN" altLang="en-US" b="1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0"/>
          <p:cNvSpPr txBox="1">
            <a:spLocks noChangeArrowheads="1"/>
          </p:cNvSpPr>
          <p:nvPr userDrawn="1"/>
        </p:nvSpPr>
        <p:spPr bwMode="auto">
          <a:xfrm>
            <a:off x="965835" y="182880"/>
            <a:ext cx="7499773" cy="39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 kern="1200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7</a:t>
            </a:r>
            <a:r>
              <a:rPr lang="zh-CN" altLang="en-US" sz="2000" b="1" kern="1200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、桥型列表</a:t>
            </a:r>
            <a:endParaRPr lang="en-US" altLang="zh-CN" sz="2000" b="1" kern="1200" spc="1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9298" y="855514"/>
            <a:ext cx="11613404" cy="576436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0"/>
          <p:cNvSpPr txBox="1">
            <a:spLocks noChangeArrowheads="1"/>
          </p:cNvSpPr>
          <p:nvPr userDrawn="1"/>
        </p:nvSpPr>
        <p:spPr bwMode="auto">
          <a:xfrm>
            <a:off x="965835" y="182880"/>
            <a:ext cx="7499773" cy="39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 kern="1200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8</a:t>
            </a:r>
            <a:r>
              <a:rPr lang="zh-CN" altLang="en-US" sz="2000" b="1" kern="1200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、部件库</a:t>
            </a:r>
            <a:endParaRPr lang="en-US" altLang="zh-CN" sz="2000" b="1" kern="1200" spc="1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6100" y="1114425"/>
            <a:ext cx="9413240" cy="481520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96875" y="1052195"/>
            <a:ext cx="11811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solidFill>
                  <a:srgbClr val="FF0000"/>
                </a:solidFill>
              </a:rPr>
              <a:t>web</a:t>
            </a:r>
            <a:r>
              <a:rPr lang="zh-CN" altLang="en-US" sz="2000" b="1">
                <a:solidFill>
                  <a:srgbClr val="FF0000"/>
                </a:solidFill>
              </a:rPr>
              <a:t>端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07160" y="1047750"/>
            <a:ext cx="10629900" cy="5114925"/>
          </a:xfrm>
          <a:prstGeom prst="rect">
            <a:avLst/>
          </a:prstGeom>
        </p:spPr>
      </p:pic>
      <p:sp>
        <p:nvSpPr>
          <p:cNvPr id="13" name="文本框 10"/>
          <p:cNvSpPr txBox="1">
            <a:spLocks noChangeArrowheads="1"/>
          </p:cNvSpPr>
          <p:nvPr userDrawn="1"/>
        </p:nvSpPr>
        <p:spPr bwMode="auto">
          <a:xfrm>
            <a:off x="965835" y="182880"/>
            <a:ext cx="7499773" cy="39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 kern="1200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8</a:t>
            </a:r>
            <a:r>
              <a:rPr lang="zh-CN" altLang="en-US" sz="2000" b="1" kern="1200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、部件库</a:t>
            </a:r>
            <a:endParaRPr lang="en-US" altLang="zh-CN" sz="2000" b="1" kern="1200" spc="1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6875" y="1052195"/>
            <a:ext cx="11811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solidFill>
                  <a:srgbClr val="FF0000"/>
                </a:solidFill>
              </a:rPr>
              <a:t>web</a:t>
            </a:r>
            <a:r>
              <a:rPr lang="zh-CN" altLang="en-US" sz="2000" b="1">
                <a:solidFill>
                  <a:srgbClr val="FF0000"/>
                </a:solidFill>
              </a:rPr>
              <a:t>端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0"/>
          <p:cNvSpPr txBox="1">
            <a:spLocks noChangeArrowheads="1"/>
          </p:cNvSpPr>
          <p:nvPr userDrawn="1"/>
        </p:nvSpPr>
        <p:spPr bwMode="auto">
          <a:xfrm>
            <a:off x="965835" y="182880"/>
            <a:ext cx="7499773" cy="39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 kern="1200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8</a:t>
            </a:r>
            <a:r>
              <a:rPr lang="zh-CN" altLang="en-US" sz="2000" b="1" kern="1200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、部件库</a:t>
            </a:r>
            <a:endParaRPr lang="en-US" altLang="zh-CN" sz="2000" b="1" kern="1200" spc="1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44525" y="1052195"/>
            <a:ext cx="8483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solidFill>
                  <a:schemeClr val="accent1"/>
                </a:solidFill>
              </a:rPr>
              <a:t>app</a:t>
            </a:r>
            <a:r>
              <a:rPr lang="zh-CN" altLang="en-US" sz="2000" b="1">
                <a:solidFill>
                  <a:schemeClr val="accent1"/>
                </a:solidFill>
              </a:rPr>
              <a:t>端</a:t>
            </a:r>
            <a:endParaRPr lang="zh-CN" altLang="en-US" sz="2000" b="1">
              <a:solidFill>
                <a:schemeClr val="accent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23745" y="952500"/>
            <a:ext cx="8801100" cy="550100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300605" y="952500"/>
            <a:ext cx="1028700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r>
              <a:rPr lang="en-US" altLang="zh-CN" b="1"/>
              <a:t>****</a:t>
            </a:r>
            <a:r>
              <a:rPr lang="zh-CN" altLang="en-US" b="1"/>
              <a:t>桥</a:t>
            </a:r>
            <a:endParaRPr lang="zh-CN" altLang="en-US" b="1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0"/>
          <p:cNvSpPr txBox="1">
            <a:spLocks noChangeArrowheads="1"/>
          </p:cNvSpPr>
          <p:nvPr userDrawn="1"/>
        </p:nvSpPr>
        <p:spPr bwMode="auto">
          <a:xfrm>
            <a:off x="965835" y="182880"/>
            <a:ext cx="7499773" cy="39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 kern="1200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9</a:t>
            </a:r>
            <a:r>
              <a:rPr lang="zh-CN" altLang="en-US" sz="2000" b="1" kern="1200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、病害库</a:t>
            </a:r>
            <a:endParaRPr lang="en-US" altLang="zh-CN" sz="2000" b="1" kern="1200" spc="1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806" y="1559376"/>
            <a:ext cx="11155052" cy="212665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270" y="1214755"/>
            <a:ext cx="10263505" cy="4428490"/>
          </a:xfrm>
          <a:prstGeom prst="rect">
            <a:avLst/>
          </a:prstGeom>
        </p:spPr>
      </p:pic>
      <p:sp>
        <p:nvSpPr>
          <p:cNvPr id="13" name="文本框 10"/>
          <p:cNvSpPr txBox="1">
            <a:spLocks noChangeArrowheads="1"/>
          </p:cNvSpPr>
          <p:nvPr userDrawn="1"/>
        </p:nvSpPr>
        <p:spPr bwMode="auto">
          <a:xfrm>
            <a:off x="965835" y="182880"/>
            <a:ext cx="7499773" cy="39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 kern="1200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9</a:t>
            </a:r>
            <a:r>
              <a:rPr lang="zh-CN" altLang="en-US" sz="2000" b="1" kern="1200" spc="1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、病害库</a:t>
            </a:r>
            <a:endParaRPr lang="en-US" altLang="zh-CN" sz="2000" b="1" kern="1200" spc="1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E:\原来\下载\51miz-P1319788-5YBMI2UQ.jpg51miz-P1319788-5YBMI2UQ"/>
          <p:cNvPicPr>
            <a:picLocks noChangeAspect="1"/>
          </p:cNvPicPr>
          <p:nvPr userDrawn="1"/>
        </p:nvPicPr>
        <p:blipFill rotWithShape="1">
          <a:blip r:embed="rId1"/>
          <a:srcRect/>
          <a:stretch>
            <a:fillRect/>
          </a:stretch>
        </p:blipFill>
        <p:spPr>
          <a:xfrm>
            <a:off x="0" y="-62865"/>
            <a:ext cx="12192000" cy="4074795"/>
          </a:xfrm>
          <a:prstGeom prst="rect">
            <a:avLst/>
          </a:prstGeom>
        </p:spPr>
      </p:pic>
      <p:grpSp>
        <p:nvGrpSpPr>
          <p:cNvPr id="41" name="组合 40"/>
          <p:cNvGrpSpPr/>
          <p:nvPr/>
        </p:nvGrpSpPr>
        <p:grpSpPr>
          <a:xfrm>
            <a:off x="11029833" y="6276351"/>
            <a:ext cx="950073" cy="351733"/>
            <a:chOff x="173877" y="1499881"/>
            <a:chExt cx="950073" cy="351733"/>
          </a:xfrm>
        </p:grpSpPr>
        <p:cxnSp>
          <p:nvCxnSpPr>
            <p:cNvPr id="42" name="直接连接符 41"/>
            <p:cNvCxnSpPr/>
            <p:nvPr/>
          </p:nvCxnSpPr>
          <p:spPr>
            <a:xfrm flipH="1">
              <a:off x="862161" y="1499881"/>
              <a:ext cx="261789" cy="351733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 flipH="1">
              <a:off x="690090" y="1499881"/>
              <a:ext cx="261789" cy="351733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flipH="1">
              <a:off x="518019" y="1499881"/>
              <a:ext cx="261789" cy="351733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 flipH="1">
              <a:off x="345948" y="1499881"/>
              <a:ext cx="261789" cy="351733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 flipH="1">
              <a:off x="173877" y="1499881"/>
              <a:ext cx="261789" cy="351733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>
          <a:xfrm>
            <a:off x="11201919" y="6403987"/>
            <a:ext cx="950073" cy="351733"/>
            <a:chOff x="173877" y="1499881"/>
            <a:chExt cx="950073" cy="351733"/>
          </a:xfrm>
        </p:grpSpPr>
        <p:cxnSp>
          <p:nvCxnSpPr>
            <p:cNvPr id="16" name="直接连接符 15"/>
            <p:cNvCxnSpPr/>
            <p:nvPr/>
          </p:nvCxnSpPr>
          <p:spPr>
            <a:xfrm flipH="1">
              <a:off x="862161" y="1499881"/>
              <a:ext cx="261789" cy="351733"/>
            </a:xfrm>
            <a:prstGeom prst="line">
              <a:avLst/>
            </a:prstGeom>
            <a:ln w="38100">
              <a:solidFill>
                <a:srgbClr val="0070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>
              <a:off x="690090" y="1499881"/>
              <a:ext cx="261789" cy="351733"/>
            </a:xfrm>
            <a:prstGeom prst="line">
              <a:avLst/>
            </a:prstGeom>
            <a:ln w="38100">
              <a:solidFill>
                <a:srgbClr val="0070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H="1">
              <a:off x="518019" y="1499881"/>
              <a:ext cx="261789" cy="351733"/>
            </a:xfrm>
            <a:prstGeom prst="line">
              <a:avLst/>
            </a:prstGeom>
            <a:ln w="38100">
              <a:solidFill>
                <a:srgbClr val="0070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H="1">
              <a:off x="345948" y="1499881"/>
              <a:ext cx="261789" cy="351733"/>
            </a:xfrm>
            <a:prstGeom prst="line">
              <a:avLst/>
            </a:prstGeom>
            <a:ln w="38100">
              <a:solidFill>
                <a:srgbClr val="0070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H="1">
              <a:off x="173877" y="1499881"/>
              <a:ext cx="261789" cy="351733"/>
            </a:xfrm>
            <a:prstGeom prst="line">
              <a:avLst/>
            </a:prstGeom>
            <a:ln w="38100">
              <a:solidFill>
                <a:srgbClr val="0070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PA-文本框 41"/>
          <p:cNvSpPr txBox="1"/>
          <p:nvPr>
            <p:custDataLst>
              <p:tags r:id="rId2"/>
            </p:custDataLst>
          </p:nvPr>
        </p:nvSpPr>
        <p:spPr>
          <a:xfrm>
            <a:off x="3900889" y="2384729"/>
            <a:ext cx="4630993" cy="829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sz="4800" dirty="0">
                <a:solidFill>
                  <a:srgbClr val="0070D6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字魂70号-灵悦黑体" panose="00000500000000000000" pitchFamily="2" charset="-122"/>
              </a:rPr>
              <a:t>谢</a:t>
            </a:r>
            <a:r>
              <a:rPr lang="en-US" altLang="zh-CN" sz="4800" dirty="0">
                <a:solidFill>
                  <a:srgbClr val="0070D6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字魂70号-灵悦黑体" panose="00000500000000000000" pitchFamily="2" charset="-122"/>
              </a:rPr>
              <a:t>      </a:t>
            </a:r>
            <a:r>
              <a:rPr lang="zh-CN" sz="4800" dirty="0">
                <a:solidFill>
                  <a:srgbClr val="0070D6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字魂70号-灵悦黑体" panose="00000500000000000000" pitchFamily="2" charset="-122"/>
              </a:rPr>
              <a:t>谢</a:t>
            </a:r>
            <a:r>
              <a:rPr lang="en-US" altLang="zh-CN" sz="4800" dirty="0">
                <a:solidFill>
                  <a:srgbClr val="0070D6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字魂70号-灵悦黑体" panose="00000500000000000000" pitchFamily="2" charset="-122"/>
              </a:rPr>
              <a:t>    </a:t>
            </a:r>
            <a:r>
              <a:rPr lang="zh-CN" altLang="en-US" sz="4800" dirty="0">
                <a:solidFill>
                  <a:srgbClr val="0070D6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字魂70号-灵悦黑体" panose="00000500000000000000" pitchFamily="2" charset="-122"/>
              </a:rPr>
              <a:t>！</a:t>
            </a:r>
            <a:endParaRPr lang="zh-CN" altLang="en-US" sz="4800" dirty="0">
              <a:solidFill>
                <a:srgbClr val="0070D6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  <a:sym typeface="字魂70号-灵悦黑体" panose="00000500000000000000" pitchFamily="2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 rot="5400000" flipH="1">
            <a:off x="6011347" y="3563123"/>
            <a:ext cx="157875" cy="1420871"/>
            <a:chOff x="9916160" y="0"/>
            <a:chExt cx="254000" cy="2286000"/>
          </a:xfrm>
          <a:noFill/>
        </p:grpSpPr>
        <p:sp>
          <p:nvSpPr>
            <p:cNvPr id="40" name="椭圆 39"/>
            <p:cNvSpPr/>
            <p:nvPr/>
          </p:nvSpPr>
          <p:spPr>
            <a:xfrm>
              <a:off x="9916160" y="0"/>
              <a:ext cx="254000" cy="254000"/>
            </a:xfrm>
            <a:prstGeom prst="ellipse">
              <a:avLst/>
            </a:prstGeom>
            <a:grpFill/>
            <a:ln>
              <a:solidFill>
                <a:srgbClr val="859B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59BCD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字魂70号-灵悦黑体" panose="00000500000000000000" pitchFamily="2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9916160" y="406400"/>
              <a:ext cx="254000" cy="254000"/>
            </a:xfrm>
            <a:prstGeom prst="ellipse">
              <a:avLst/>
            </a:prstGeom>
            <a:grpFill/>
            <a:ln>
              <a:solidFill>
                <a:srgbClr val="859B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59BCD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字魂70号-灵悦黑体" panose="00000500000000000000" pitchFamily="2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9916160" y="812800"/>
              <a:ext cx="254000" cy="254000"/>
            </a:xfrm>
            <a:prstGeom prst="ellipse">
              <a:avLst/>
            </a:prstGeom>
            <a:grpFill/>
            <a:ln>
              <a:solidFill>
                <a:srgbClr val="859B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59BCD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字魂70号-灵悦黑体" panose="00000500000000000000" pitchFamily="2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9916160" y="1219200"/>
              <a:ext cx="254000" cy="254000"/>
            </a:xfrm>
            <a:prstGeom prst="ellipse">
              <a:avLst/>
            </a:prstGeom>
            <a:grpFill/>
            <a:ln>
              <a:solidFill>
                <a:srgbClr val="859B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59BCD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字魂70号-灵悦黑体" panose="00000500000000000000" pitchFamily="2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9916160" y="1625600"/>
              <a:ext cx="254000" cy="254000"/>
            </a:xfrm>
            <a:prstGeom prst="ellipse">
              <a:avLst/>
            </a:prstGeom>
            <a:grpFill/>
            <a:ln>
              <a:solidFill>
                <a:srgbClr val="859B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59BCD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字魂70号-灵悦黑体" panose="00000500000000000000" pitchFamily="2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9916160" y="2032000"/>
              <a:ext cx="254000" cy="254000"/>
            </a:xfrm>
            <a:prstGeom prst="ellipse">
              <a:avLst/>
            </a:prstGeom>
            <a:solidFill>
              <a:srgbClr val="859BCD"/>
            </a:solidFill>
            <a:ln>
              <a:solidFill>
                <a:srgbClr val="859B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59BCD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字魂70号-灵悦黑体" panose="00000500000000000000" pitchFamily="2" charset="-122"/>
              </a:endParaRPr>
            </a:p>
          </p:txBody>
        </p:sp>
      </p:grpSp>
      <p:sp>
        <p:nvSpPr>
          <p:cNvPr id="46" name="矩形 45"/>
          <p:cNvSpPr/>
          <p:nvPr/>
        </p:nvSpPr>
        <p:spPr>
          <a:xfrm>
            <a:off x="-45" y="3672593"/>
            <a:ext cx="978580" cy="679052"/>
          </a:xfrm>
          <a:prstGeom prst="rect">
            <a:avLst/>
          </a:prstGeom>
          <a:solidFill>
            <a:srgbClr val="0070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-45" y="4387592"/>
            <a:ext cx="978580" cy="45719"/>
          </a:xfrm>
          <a:prstGeom prst="rect">
            <a:avLst/>
          </a:prstGeom>
          <a:solidFill>
            <a:srgbClr val="0070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反白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9800446" y="103972"/>
            <a:ext cx="2179320" cy="44259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  <p:bldLst>
      <p:bldP spid="38" grpId="1" animBg="1"/>
      <p:bldP spid="46" grpId="1" animBg="1"/>
      <p:bldP spid="48" grpId="1" animBg="1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DIAGRAM_VIRTUALLY_FRAME" val="{&quot;height&quot;:155.75,&quot;left&quot;:49.5,&quot;top&quot;:14.4,&quot;width&quot;:659}"/>
</p:tagLst>
</file>

<file path=ppt/tags/tag4.xml><?xml version="1.0" encoding="utf-8"?>
<p:tagLst xmlns:p="http://schemas.openxmlformats.org/presentationml/2006/main">
  <p:tag name="KSO_WM_DIAGRAM_VIRTUALLY_FRAME" val="{&quot;height&quot;:155.75,&quot;left&quot;:49.5,&quot;top&quot;:14.4,&quot;width&quot;:659}"/>
</p:tagLst>
</file>

<file path=ppt/tags/tag5.xml><?xml version="1.0" encoding="utf-8"?>
<p:tagLst xmlns:p="http://schemas.openxmlformats.org/presentationml/2006/main">
  <p:tag name="KSO_WM_DIAGRAM_VIRTUALLY_FRAME" val="{&quot;height&quot;:155.75,&quot;left&quot;:49.5,&quot;top&quot;:14.4,&quot;width&quot;:659}"/>
</p:tagLst>
</file>

<file path=ppt/tags/tag6.xml><?xml version="1.0" encoding="utf-8"?>
<p:tagLst xmlns:p="http://schemas.openxmlformats.org/presentationml/2006/main">
  <p:tag name="KSO_WM_DIAGRAM_VIRTUALLY_FRAME" val="{&quot;height&quot;:155.75,&quot;left&quot;:49.5,&quot;top&quot;:14.4,&quot;width&quot;:659}"/>
</p:tagLst>
</file>

<file path=ppt/tags/tag7.xml><?xml version="1.0" encoding="utf-8"?>
<p:tagLst xmlns:p="http://schemas.openxmlformats.org/presentationml/2006/main">
  <p:tag name="KSO_WM_DIAGRAM_VIRTUALLY_FRAME" val="{&quot;height&quot;:155.75,&quot;left&quot;:49.5,&quot;top&quot;:14.4,&quot;width&quot;:659}"/>
</p:tagLst>
</file>

<file path=ppt/tags/tag8.xml><?xml version="1.0" encoding="utf-8"?>
<p:tagLst xmlns:p="http://schemas.openxmlformats.org/presentationml/2006/main">
  <p:tag name="KSO_WM_DIAGRAM_VIRTUALLY_FRAME" val="{&quot;height&quot;:155.75,&quot;left&quot;:49.5,&quot;top&quot;:14.4,&quot;width&quot;:659}"/>
</p:tagLst>
</file>

<file path=ppt/tags/tag9.xml><?xml version="1.0" encoding="utf-8"?>
<p:tagLst xmlns:p="http://schemas.openxmlformats.org/presentationml/2006/main">
  <p:tag name="KSO_WM_DIAGRAM_VIRTUALLY_FRAME" val="{&quot;height&quot;:155.75,&quot;left&quot;:49.5,&quot;top&quot;:14.4,&quot;width&quot;:659}"/>
</p:tagLst>
</file>

<file path=ppt/tags/tag10.xml><?xml version="1.0" encoding="utf-8"?>
<p:tagLst xmlns:p="http://schemas.openxmlformats.org/presentationml/2006/main">
  <p:tag name="KSO_WM_DIAGRAM_VIRTUALLY_FRAME" val="{&quot;height&quot;:155.75,&quot;left&quot;:49.5,&quot;top&quot;:14.4,&quot;width&quot;:659}"/>
</p:tagLst>
</file>

<file path=ppt/tags/tag11.xml><?xml version="1.0" encoding="utf-8"?>
<p:tagLst xmlns:p="http://schemas.openxmlformats.org/presentationml/2006/main">
  <p:tag name="KSO_WM_DIAGRAM_VIRTUALLY_FRAME" val="{&quot;height&quot;:155.75,&quot;left&quot;:49.5,&quot;top&quot;:14.4,&quot;width&quot;:659}"/>
</p:tagLst>
</file>

<file path=ppt/tags/tag12.xml><?xml version="1.0" encoding="utf-8"?>
<p:tagLst xmlns:p="http://schemas.openxmlformats.org/presentationml/2006/main">
  <p:tag name="KSO_WM_DIAGRAM_VIRTUALLY_FRAME" val="{&quot;height&quot;:155.75,&quot;left&quot;:49.5,&quot;top&quot;:14.4,&quot;width&quot;:659}"/>
</p:tagLst>
</file>

<file path=ppt/tags/tag13.xml><?xml version="1.0" encoding="utf-8"?>
<p:tagLst xmlns:p="http://schemas.openxmlformats.org/presentationml/2006/main">
  <p:tag name="KSO_WM_DIAGRAM_VIRTUALLY_FRAME" val="{&quot;height&quot;:155.75,&quot;left&quot;:49.5,&quot;top&quot;:14.4,&quot;width&quot;:659}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DIAGRAM_VIRTUALLY_FRAME" val="{&quot;height&quot;:155.75,&quot;left&quot;:49.5,&quot;top&quot;:14.4,&quot;width&quot;:659}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PA" val="v5.2.10"/>
  <p:tag name="RESOURCELIBID_ANIM" val="461"/>
</p:tagLst>
</file>

<file path=ppt/tags/tag18.xml><?xml version="1.0" encoding="utf-8"?>
<p:tagLst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1963</Words>
  <Application>WPS 演示</Application>
  <PresentationFormat>宽屏</PresentationFormat>
  <Paragraphs>261</Paragraphs>
  <Slides>41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53" baseType="lpstr">
      <vt:lpstr>Arial</vt:lpstr>
      <vt:lpstr>宋体</vt:lpstr>
      <vt:lpstr>Wingdings</vt:lpstr>
      <vt:lpstr>微软雅黑</vt:lpstr>
      <vt:lpstr>字魂70号-灵悦黑体</vt:lpstr>
      <vt:lpstr>Calibri</vt:lpstr>
      <vt:lpstr>黑体</vt:lpstr>
      <vt:lpstr>Times New Roman</vt:lpstr>
      <vt:lpstr>Wingdings</vt:lpstr>
      <vt:lpstr>Arial Unicode MS</vt:lpstr>
      <vt:lpstr>思源黑体 CN Bold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刘可</cp:lastModifiedBy>
  <cp:revision>28</cp:revision>
  <dcterms:created xsi:type="dcterms:W3CDTF">2020-06-18T07:45:00Z</dcterms:created>
  <dcterms:modified xsi:type="dcterms:W3CDTF">2026-11-03T09:56:53Z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2052-12.1.0.29161</vt:lpwstr>
  </property>
  <property fmtid="{D5CDD505-2E9C-101B-9397-08002B2CF9AE}" pid="3" name="ICV">
    <vt:lpwstr>F226691E20614AB385AA3FC850117251_12</vt:lpwstr>
  </property>
</Properties>
</file>